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57" r:id="rId7"/>
    <p:sldId id="270" r:id="rId8"/>
    <p:sldId id="261" r:id="rId9"/>
    <p:sldId id="260" r:id="rId10"/>
    <p:sldId id="268" r:id="rId11"/>
    <p:sldId id="271" r:id="rId12"/>
    <p:sldId id="272" r:id="rId13"/>
    <p:sldId id="274" r:id="rId14"/>
    <p:sldId id="264" r:id="rId15"/>
    <p:sldId id="263"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7" autoAdjust="0"/>
    <p:restoredTop sz="94694"/>
  </p:normalViewPr>
  <p:slideViewPr>
    <p:cSldViewPr snapToGrid="0">
      <p:cViewPr varScale="1">
        <p:scale>
          <a:sx n="121" d="100"/>
          <a:sy n="121" d="100"/>
        </p:scale>
        <p:origin x="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11657-FD7F-4657-A8A8-710E310B85B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C7DE6ED-B62E-4A7A-9A56-CB70484B4931}">
      <dgm:prSet/>
      <dgm:spPr/>
      <dgm:t>
        <a:bodyPr/>
        <a:lstStyle/>
        <a:p>
          <a:r>
            <a:rPr lang="en-US" b="1" i="0" dirty="0"/>
            <a:t>Cory Stories: A Kid’s Book About Living With ADHD</a:t>
          </a:r>
          <a:br>
            <a:rPr lang="en-US" b="0" i="0" dirty="0"/>
          </a:br>
          <a:r>
            <a:rPr lang="en-US" b="0" i="1" dirty="0"/>
            <a:t>Written by Jeanne Kraus, illustrated by Whitney Martin</a:t>
          </a:r>
          <a:endParaRPr lang="en-US" dirty="0"/>
        </a:p>
      </dgm:t>
    </dgm:pt>
    <dgm:pt modelId="{0EF46BC3-8D82-472C-92FF-491BEB29FE3C}" type="parTrans" cxnId="{6E2C547C-0068-47F7-B96B-D1C5EEB4DE0F}">
      <dgm:prSet/>
      <dgm:spPr/>
      <dgm:t>
        <a:bodyPr/>
        <a:lstStyle/>
        <a:p>
          <a:endParaRPr lang="en-US"/>
        </a:p>
      </dgm:t>
    </dgm:pt>
    <dgm:pt modelId="{4F3812BC-BA13-4CD5-913F-7123F8654717}" type="sibTrans" cxnId="{6E2C547C-0068-47F7-B96B-D1C5EEB4DE0F}">
      <dgm:prSet/>
      <dgm:spPr/>
      <dgm:t>
        <a:bodyPr/>
        <a:lstStyle/>
        <a:p>
          <a:endParaRPr lang="en-US"/>
        </a:p>
      </dgm:t>
    </dgm:pt>
    <dgm:pt modelId="{378A791C-2846-4C13-BE3F-CB6B36E82123}">
      <dgm:prSet/>
      <dgm:spPr/>
      <dgm:t>
        <a:bodyPr/>
        <a:lstStyle/>
        <a:p>
          <a:r>
            <a:rPr lang="en-US" b="0" i="0" dirty="0"/>
            <a:t>C</a:t>
          </a:r>
          <a:r>
            <a:rPr lang="en-US" b="0" i="0" dirty="0">
              <a:latin typeface="Times New Roman" panose="02020603050405020304" pitchFamily="18" charset="0"/>
              <a:cs typeface="Times New Roman" panose="02020603050405020304" pitchFamily="18" charset="0"/>
            </a:rPr>
            <a:t>ory tells readers about himself in this picture book with black-and-white illustrations. Cory says that sometimes kids make fun of him, and he isn’t sure why. “Sometimes my whole body falls off the chair!” But readers also learn that Cory has persevered, concentrating in karate class, making friends at bowling club, and helping other kids with math. The important parting message: “Nobody needs to be good at everything. But I found out that I am good at a lot of things.”</a:t>
          </a:r>
          <a:endParaRPr lang="en-US" dirty="0">
            <a:latin typeface="Times New Roman" panose="02020603050405020304" pitchFamily="18" charset="0"/>
            <a:cs typeface="Times New Roman" panose="02020603050405020304" pitchFamily="18" charset="0"/>
          </a:endParaRPr>
        </a:p>
      </dgm:t>
    </dgm:pt>
    <dgm:pt modelId="{ADDD680E-F298-409C-8C58-6D0D7884BE55}" type="parTrans" cxnId="{2D3436B9-A0FB-45BF-859E-86B99C0DD0D2}">
      <dgm:prSet/>
      <dgm:spPr/>
      <dgm:t>
        <a:bodyPr/>
        <a:lstStyle/>
        <a:p>
          <a:endParaRPr lang="en-US"/>
        </a:p>
      </dgm:t>
    </dgm:pt>
    <dgm:pt modelId="{D173777B-2209-4172-BBEF-655287E51F91}" type="sibTrans" cxnId="{2D3436B9-A0FB-45BF-859E-86B99C0DD0D2}">
      <dgm:prSet/>
      <dgm:spPr/>
      <dgm:t>
        <a:bodyPr/>
        <a:lstStyle/>
        <a:p>
          <a:endParaRPr lang="en-US"/>
        </a:p>
      </dgm:t>
    </dgm:pt>
    <dgm:pt modelId="{354C9F08-3A0C-4EA5-BE71-976F209816C2}" type="pres">
      <dgm:prSet presAssocID="{5B311657-FD7F-4657-A8A8-710E310B85B9}" presName="vert0" presStyleCnt="0">
        <dgm:presLayoutVars>
          <dgm:dir/>
          <dgm:animOne val="branch"/>
          <dgm:animLvl val="lvl"/>
        </dgm:presLayoutVars>
      </dgm:prSet>
      <dgm:spPr/>
    </dgm:pt>
    <dgm:pt modelId="{989CCCAB-6962-408B-8736-3AD7010B2FCD}" type="pres">
      <dgm:prSet presAssocID="{8C7DE6ED-B62E-4A7A-9A56-CB70484B4931}" presName="thickLine" presStyleLbl="alignNode1" presStyleIdx="0" presStyleCnt="2"/>
      <dgm:spPr/>
    </dgm:pt>
    <dgm:pt modelId="{3CE4B274-A85B-415B-B0D4-95AAF1E8C536}" type="pres">
      <dgm:prSet presAssocID="{8C7DE6ED-B62E-4A7A-9A56-CB70484B4931}" presName="horz1" presStyleCnt="0"/>
      <dgm:spPr/>
    </dgm:pt>
    <dgm:pt modelId="{D99FDFD9-0021-4DFB-A2E8-BA028ECDE816}" type="pres">
      <dgm:prSet presAssocID="{8C7DE6ED-B62E-4A7A-9A56-CB70484B4931}" presName="tx1" presStyleLbl="revTx" presStyleIdx="0" presStyleCnt="2"/>
      <dgm:spPr/>
    </dgm:pt>
    <dgm:pt modelId="{E33DD90B-BB3D-4D5A-9164-77D5D4E1EC2F}" type="pres">
      <dgm:prSet presAssocID="{8C7DE6ED-B62E-4A7A-9A56-CB70484B4931}" presName="vert1" presStyleCnt="0"/>
      <dgm:spPr/>
    </dgm:pt>
    <dgm:pt modelId="{D6911AA6-FC5A-4CE6-893C-255B082C16D6}" type="pres">
      <dgm:prSet presAssocID="{378A791C-2846-4C13-BE3F-CB6B36E82123}" presName="thickLine" presStyleLbl="alignNode1" presStyleIdx="1" presStyleCnt="2"/>
      <dgm:spPr/>
    </dgm:pt>
    <dgm:pt modelId="{A16D7AE3-8C48-4226-ADA7-BA275C5A06E5}" type="pres">
      <dgm:prSet presAssocID="{378A791C-2846-4C13-BE3F-CB6B36E82123}" presName="horz1" presStyleCnt="0"/>
      <dgm:spPr/>
    </dgm:pt>
    <dgm:pt modelId="{6293FC3E-327B-449B-A0FE-E6CDAD353730}" type="pres">
      <dgm:prSet presAssocID="{378A791C-2846-4C13-BE3F-CB6B36E82123}" presName="tx1" presStyleLbl="revTx" presStyleIdx="1" presStyleCnt="2"/>
      <dgm:spPr/>
    </dgm:pt>
    <dgm:pt modelId="{6FF08878-D6E6-4A69-8F79-BD4158C3EA24}" type="pres">
      <dgm:prSet presAssocID="{378A791C-2846-4C13-BE3F-CB6B36E82123}" presName="vert1" presStyleCnt="0"/>
      <dgm:spPr/>
    </dgm:pt>
  </dgm:ptLst>
  <dgm:cxnLst>
    <dgm:cxn modelId="{6E2C547C-0068-47F7-B96B-D1C5EEB4DE0F}" srcId="{5B311657-FD7F-4657-A8A8-710E310B85B9}" destId="{8C7DE6ED-B62E-4A7A-9A56-CB70484B4931}" srcOrd="0" destOrd="0" parTransId="{0EF46BC3-8D82-472C-92FF-491BEB29FE3C}" sibTransId="{4F3812BC-BA13-4CD5-913F-7123F8654717}"/>
    <dgm:cxn modelId="{FE4ED280-D16F-49C1-B33E-CAB3EE9C8E04}" type="presOf" srcId="{378A791C-2846-4C13-BE3F-CB6B36E82123}" destId="{6293FC3E-327B-449B-A0FE-E6CDAD353730}" srcOrd="0" destOrd="0" presId="urn:microsoft.com/office/officeart/2008/layout/LinedList"/>
    <dgm:cxn modelId="{EFF2B4A0-D6DC-4995-A790-9927F8DBC293}" type="presOf" srcId="{8C7DE6ED-B62E-4A7A-9A56-CB70484B4931}" destId="{D99FDFD9-0021-4DFB-A2E8-BA028ECDE816}" srcOrd="0" destOrd="0" presId="urn:microsoft.com/office/officeart/2008/layout/LinedList"/>
    <dgm:cxn modelId="{2D3436B9-A0FB-45BF-859E-86B99C0DD0D2}" srcId="{5B311657-FD7F-4657-A8A8-710E310B85B9}" destId="{378A791C-2846-4C13-BE3F-CB6B36E82123}" srcOrd="1" destOrd="0" parTransId="{ADDD680E-F298-409C-8C58-6D0D7884BE55}" sibTransId="{D173777B-2209-4172-BBEF-655287E51F91}"/>
    <dgm:cxn modelId="{E6D59EF8-F4B5-4B20-8FD5-AC0668864E4A}" type="presOf" srcId="{5B311657-FD7F-4657-A8A8-710E310B85B9}" destId="{354C9F08-3A0C-4EA5-BE71-976F209816C2}" srcOrd="0" destOrd="0" presId="urn:microsoft.com/office/officeart/2008/layout/LinedList"/>
    <dgm:cxn modelId="{9343231F-4FD9-4FD0-835E-0B16E26A6C25}" type="presParOf" srcId="{354C9F08-3A0C-4EA5-BE71-976F209816C2}" destId="{989CCCAB-6962-408B-8736-3AD7010B2FCD}" srcOrd="0" destOrd="0" presId="urn:microsoft.com/office/officeart/2008/layout/LinedList"/>
    <dgm:cxn modelId="{478E84F5-EA1C-47D1-B8CC-660968E76824}" type="presParOf" srcId="{354C9F08-3A0C-4EA5-BE71-976F209816C2}" destId="{3CE4B274-A85B-415B-B0D4-95AAF1E8C536}" srcOrd="1" destOrd="0" presId="urn:microsoft.com/office/officeart/2008/layout/LinedList"/>
    <dgm:cxn modelId="{8BE03A45-7F2C-4B84-8CA9-E2089FD442BF}" type="presParOf" srcId="{3CE4B274-A85B-415B-B0D4-95AAF1E8C536}" destId="{D99FDFD9-0021-4DFB-A2E8-BA028ECDE816}" srcOrd="0" destOrd="0" presId="urn:microsoft.com/office/officeart/2008/layout/LinedList"/>
    <dgm:cxn modelId="{D9A04662-727A-45CB-8C7D-4723C168EED6}" type="presParOf" srcId="{3CE4B274-A85B-415B-B0D4-95AAF1E8C536}" destId="{E33DD90B-BB3D-4D5A-9164-77D5D4E1EC2F}" srcOrd="1" destOrd="0" presId="urn:microsoft.com/office/officeart/2008/layout/LinedList"/>
    <dgm:cxn modelId="{1D6700A7-C8CA-474C-88EA-0F02BC2C207C}" type="presParOf" srcId="{354C9F08-3A0C-4EA5-BE71-976F209816C2}" destId="{D6911AA6-FC5A-4CE6-893C-255B082C16D6}" srcOrd="2" destOrd="0" presId="urn:microsoft.com/office/officeart/2008/layout/LinedList"/>
    <dgm:cxn modelId="{AF4F7FC0-A7BB-41DD-A1FE-8F791E32E08C}" type="presParOf" srcId="{354C9F08-3A0C-4EA5-BE71-976F209816C2}" destId="{A16D7AE3-8C48-4226-ADA7-BA275C5A06E5}" srcOrd="3" destOrd="0" presId="urn:microsoft.com/office/officeart/2008/layout/LinedList"/>
    <dgm:cxn modelId="{1038776A-F023-402E-958A-6E104368023C}" type="presParOf" srcId="{A16D7AE3-8C48-4226-ADA7-BA275C5A06E5}" destId="{6293FC3E-327B-449B-A0FE-E6CDAD353730}" srcOrd="0" destOrd="0" presId="urn:microsoft.com/office/officeart/2008/layout/LinedList"/>
    <dgm:cxn modelId="{DBB35221-DABA-4D1E-9294-1437C0F7A133}" type="presParOf" srcId="{A16D7AE3-8C48-4226-ADA7-BA275C5A06E5}" destId="{6FF08878-D6E6-4A69-8F79-BD4158C3EA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CCCAB-6962-408B-8736-3AD7010B2FCD}">
      <dsp:nvSpPr>
        <dsp:cNvPr id="0" name=""/>
        <dsp:cNvSpPr/>
      </dsp:nvSpPr>
      <dsp:spPr>
        <a:xfrm>
          <a:off x="0" y="0"/>
          <a:ext cx="6015897"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FDFD9-0021-4DFB-A2E8-BA028ECDE816}">
      <dsp:nvSpPr>
        <dsp:cNvPr id="0" name=""/>
        <dsp:cNvSpPr/>
      </dsp:nvSpPr>
      <dsp:spPr>
        <a:xfrm>
          <a:off x="0" y="0"/>
          <a:ext cx="6015897"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t>Cory Stories: A Kid’s Book About Living With ADHD</a:t>
          </a:r>
          <a:br>
            <a:rPr lang="en-US" sz="1600" b="0" i="0" kern="1200" dirty="0"/>
          </a:br>
          <a:r>
            <a:rPr lang="en-US" sz="1600" b="0" i="1" kern="1200" dirty="0"/>
            <a:t>Written by Jeanne Kraus, illustrated by Whitney Martin</a:t>
          </a:r>
          <a:endParaRPr lang="en-US" sz="1600" kern="1200" dirty="0"/>
        </a:p>
      </dsp:txBody>
      <dsp:txXfrm>
        <a:off x="0" y="0"/>
        <a:ext cx="6015897" cy="1796795"/>
      </dsp:txXfrm>
    </dsp:sp>
    <dsp:sp modelId="{D6911AA6-FC5A-4CE6-893C-255B082C16D6}">
      <dsp:nvSpPr>
        <dsp:cNvPr id="0" name=""/>
        <dsp:cNvSpPr/>
      </dsp:nvSpPr>
      <dsp:spPr>
        <a:xfrm>
          <a:off x="0" y="1796795"/>
          <a:ext cx="6015897"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3FC3E-327B-449B-A0FE-E6CDAD353730}">
      <dsp:nvSpPr>
        <dsp:cNvPr id="0" name=""/>
        <dsp:cNvSpPr/>
      </dsp:nvSpPr>
      <dsp:spPr>
        <a:xfrm>
          <a:off x="0" y="1796795"/>
          <a:ext cx="6015897"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C</a:t>
          </a:r>
          <a:r>
            <a:rPr lang="en-US" sz="1600" b="0" i="0" kern="1200" dirty="0">
              <a:latin typeface="Times New Roman" panose="02020603050405020304" pitchFamily="18" charset="0"/>
              <a:cs typeface="Times New Roman" panose="02020603050405020304" pitchFamily="18" charset="0"/>
            </a:rPr>
            <a:t>ory tells readers about himself in this picture book with black-and-white illustrations. Cory says that sometimes kids make fun of him, and he isn’t sure why. “Sometimes my whole body falls off the chair!” But readers also learn that Cory has persevered, concentrating in karate class, making friends at bowling club, and helping other kids with math. The important parting message: “Nobody needs to be good at everything. But I found out that I am good at a lot of things.”</a:t>
          </a:r>
          <a:endParaRPr lang="en-US" sz="1600" kern="1200" dirty="0">
            <a:latin typeface="Times New Roman" panose="02020603050405020304" pitchFamily="18" charset="0"/>
            <a:cs typeface="Times New Roman" panose="02020603050405020304" pitchFamily="18" charset="0"/>
          </a:endParaRPr>
        </a:p>
      </dsp:txBody>
      <dsp:txXfrm>
        <a:off x="0" y="1796795"/>
        <a:ext cx="6015897" cy="17967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7/23/24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7/23/24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7/23/24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7/23/24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7/23/24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http://www.researchgate.net/publication/232092981_Depictions_of_Mental_Illness_i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s://www.mdpi.com/2076-3425/7/11/141/htm#B7-brainsci-07-00141" TargetMode="External"/><Relationship Id="rId4" Type="http://schemas.openxmlformats.org/officeDocument/2006/relationships/hyperlink" Target="https://www.mdpi.com/2076-3425/7/11/141/htm#B6-brainsci-07-0014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vzmidvCBeoc?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Q93VrYOXSe8?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0ED1D4-CD1A-4BD5-ACB6-26E5CBAE20F6}"/>
              </a:ext>
            </a:extLst>
          </p:cNvPr>
          <p:cNvPicPr>
            <a:picLocks noChangeAspect="1"/>
          </p:cNvPicPr>
          <p:nvPr/>
        </p:nvPicPr>
        <p:blipFill rotWithShape="1">
          <a:blip r:embed="rId4"/>
          <a:srcRect l="35947" r="26783" b="-1"/>
          <a:stretch/>
        </p:blipFill>
        <p:spPr>
          <a:xfrm>
            <a:off x="8362943" y="10"/>
            <a:ext cx="3829057" cy="6857990"/>
          </a:xfrm>
          <a:prstGeom prst="rect">
            <a:avLst/>
          </a:prstGeom>
        </p:spPr>
      </p:pic>
      <p:sp>
        <p:nvSpPr>
          <p:cNvPr id="34"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0A28E69F-60BB-9442-9061-48057257CBC0}"/>
              </a:ext>
            </a:extLst>
          </p:cNvPr>
          <p:cNvSpPr>
            <a:spLocks noGrp="1"/>
          </p:cNvSpPr>
          <p:nvPr>
            <p:ph type="ctrTitle"/>
          </p:nvPr>
        </p:nvSpPr>
        <p:spPr>
          <a:xfrm>
            <a:off x="544403" y="1098388"/>
            <a:ext cx="7818540" cy="4394988"/>
          </a:xfrm>
        </p:spPr>
        <p:txBody>
          <a:bodyPr>
            <a:normAutofit/>
          </a:bodyPr>
          <a:lstStyle/>
          <a:p>
            <a:pPr algn="l"/>
            <a:r>
              <a:rPr lang="en-US" sz="5500">
                <a:cs typeface="Times New Roman" panose="02020603050405020304" pitchFamily="18" charset="0"/>
              </a:rPr>
              <a:t>Portrayal of Mental Health Issues in Children’s Literature</a:t>
            </a:r>
            <a:r>
              <a:rPr lang="en-US" sz="5500"/>
              <a:t>.</a:t>
            </a:r>
          </a:p>
        </p:txBody>
      </p:sp>
      <p:sp>
        <p:nvSpPr>
          <p:cNvPr id="3" name="Subtitle 2">
            <a:extLst>
              <a:ext uri="{FF2B5EF4-FFF2-40B4-BE49-F238E27FC236}">
                <a16:creationId xmlns:a16="http://schemas.microsoft.com/office/drawing/2014/main" id="{90E77612-1188-6A42-A8F6-83FA0AFC81DE}"/>
              </a:ext>
            </a:extLst>
          </p:cNvPr>
          <p:cNvSpPr>
            <a:spLocks noGrp="1"/>
          </p:cNvSpPr>
          <p:nvPr>
            <p:ph type="subTitle" idx="1"/>
          </p:nvPr>
        </p:nvSpPr>
        <p:spPr>
          <a:xfrm>
            <a:off x="544403" y="5563388"/>
            <a:ext cx="7818540" cy="742279"/>
          </a:xfrm>
        </p:spPr>
        <p:txBody>
          <a:bodyPr>
            <a:normAutofit/>
          </a:bodyPr>
          <a:lstStyle/>
          <a:p>
            <a:pPr algn="l"/>
            <a:r>
              <a:rPr lang="en-US">
                <a:solidFill>
                  <a:schemeClr val="bg2"/>
                </a:solidFill>
              </a:rPr>
              <a:t>XXXXXXXXX</a:t>
            </a:r>
            <a:endParaRPr lang="en-US" dirty="0">
              <a:solidFill>
                <a:schemeClr val="bg2"/>
              </a:solidFill>
            </a:endParaRPr>
          </a:p>
        </p:txBody>
      </p:sp>
      <p:sp>
        <p:nvSpPr>
          <p:cNvPr id="36" name="Rectangle 35">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txBody>
          <a:bodyPr/>
          <a:lstStyle/>
          <a:p>
            <a:endParaRPr lang="en-US"/>
          </a:p>
        </p:txBody>
      </p:sp>
      <p:pic>
        <p:nvPicPr>
          <p:cNvPr id="6" name="Recorded Sound">
            <a:hlinkClick r:id="" action="ppaction://media"/>
            <a:extLst>
              <a:ext uri="{FF2B5EF4-FFF2-40B4-BE49-F238E27FC236}">
                <a16:creationId xmlns:a16="http://schemas.microsoft.com/office/drawing/2014/main" id="{C9644213-E103-45FC-8486-C0419E7AEB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7600" y="6000867"/>
            <a:ext cx="609600" cy="609600"/>
          </a:xfrm>
          <a:prstGeom prst="rect">
            <a:avLst/>
          </a:prstGeom>
        </p:spPr>
      </p:pic>
    </p:spTree>
    <p:extLst>
      <p:ext uri="{BB962C8B-B14F-4D97-AF65-F5344CB8AC3E}">
        <p14:creationId xmlns:p14="http://schemas.microsoft.com/office/powerpoint/2010/main" val="504735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1" name="Rectangle 22">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2" name="Rectangle 24">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3" name="Title 2">
            <a:extLst>
              <a:ext uri="{FF2B5EF4-FFF2-40B4-BE49-F238E27FC236}">
                <a16:creationId xmlns:a16="http://schemas.microsoft.com/office/drawing/2014/main" id="{B2CAF475-5564-495A-9576-C445A53DCF1E}"/>
              </a:ext>
            </a:extLst>
          </p:cNvPr>
          <p:cNvSpPr>
            <a:spLocks noGrp="1"/>
          </p:cNvSpPr>
          <p:nvPr>
            <p:ph type="title"/>
          </p:nvPr>
        </p:nvSpPr>
        <p:spPr>
          <a:xfrm>
            <a:off x="754144" y="484631"/>
            <a:ext cx="6340519" cy="1638469"/>
          </a:xfrm>
        </p:spPr>
        <p:txBody>
          <a:bodyPr vert="horz" lIns="91440" tIns="45720" rIns="91440" bIns="45720" rtlCol="0" anchor="t">
            <a:normAutofit/>
          </a:bodyPr>
          <a:lstStyle/>
          <a:p>
            <a:pPr>
              <a:lnSpc>
                <a:spcPct val="90000"/>
              </a:lnSpc>
            </a:pPr>
            <a:r>
              <a:rPr lang="en-US" sz="3200" b="0" spc="200" dirty="0">
                <a:solidFill>
                  <a:schemeClr val="tx2"/>
                </a:solidFill>
                <a:latin typeface="Times New Roman" panose="02020603050405020304" pitchFamily="18" charset="0"/>
                <a:cs typeface="Times New Roman" panose="02020603050405020304" pitchFamily="18" charset="0"/>
              </a:rPr>
              <a:t>A child living with Depression</a:t>
            </a:r>
          </a:p>
        </p:txBody>
      </p:sp>
      <p:sp>
        <p:nvSpPr>
          <p:cNvPr id="29" name="Rectangle 28">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CB24EF95-C5A6-48CA-871F-185D7171E2A9}"/>
              </a:ext>
            </a:extLst>
          </p:cNvPr>
          <p:cNvSpPr>
            <a:spLocks noGrp="1"/>
          </p:cNvSpPr>
          <p:nvPr>
            <p:ph type="body" sz="half" idx="2"/>
          </p:nvPr>
        </p:nvSpPr>
        <p:spPr>
          <a:xfrm>
            <a:off x="765051" y="2443140"/>
            <a:ext cx="6306309" cy="3930227"/>
          </a:xfrm>
        </p:spPr>
        <p:txBody>
          <a:bodyPr vert="horz" lIns="91440" tIns="45720" rIns="91440" bIns="45720" rtlCol="0">
            <a:normAutofit/>
          </a:bodyPr>
          <a:lstStyle/>
          <a:p>
            <a:pPr indent="-228600">
              <a:lnSpc>
                <a:spcPct val="110000"/>
              </a:lnSpc>
              <a:spcBef>
                <a:spcPts val="700"/>
              </a:spcBef>
            </a:pPr>
            <a:r>
              <a:rPr lang="en-US" b="1" dirty="0">
                <a:solidFill>
                  <a:schemeClr val="tx1"/>
                </a:solidFill>
              </a:rPr>
              <a:t>Can I Catch It Like a Cold? Coping With a Parent’s Depression</a:t>
            </a:r>
          </a:p>
          <a:p>
            <a:pPr indent="-228600">
              <a:lnSpc>
                <a:spcPct val="110000"/>
              </a:lnSpc>
              <a:spcBef>
                <a:spcPts val="700"/>
              </a:spcBef>
            </a:pPr>
            <a:endParaRPr lang="en-US" dirty="0">
              <a:solidFill>
                <a:schemeClr val="tx1"/>
              </a:solidFill>
            </a:endParaRPr>
          </a:p>
          <a:p>
            <a:pPr indent="-228600">
              <a:lnSpc>
                <a:spcPct val="110000"/>
              </a:lnSpc>
              <a:spcBef>
                <a:spcPts val="700"/>
              </a:spcBef>
            </a:pPr>
            <a:endParaRPr lang="en-US" dirty="0">
              <a:solidFill>
                <a:schemeClr val="tx1"/>
              </a:solidFill>
            </a:endParaRPr>
          </a:p>
          <a:p>
            <a:pPr indent="-228600">
              <a:lnSpc>
                <a:spcPct val="110000"/>
              </a:lnSpc>
              <a:spcBef>
                <a:spcPts val="700"/>
              </a:spcBef>
            </a:pPr>
            <a:r>
              <a:rPr lang="en-US" dirty="0">
                <a:solidFill>
                  <a:schemeClr val="tx1"/>
                </a:solidFill>
                <a:latin typeface="Times New Roman" panose="02020603050405020304" pitchFamily="18" charset="0"/>
                <a:cs typeface="Times New Roman" panose="02020603050405020304" pitchFamily="18" charset="0"/>
              </a:rPr>
              <a:t>Written by the Centre for Addiction and Mental Health, illustrated by Joe Weissmann</a:t>
            </a:r>
          </a:p>
          <a:p>
            <a:pPr indent="-228600">
              <a:lnSpc>
                <a:spcPct val="110000"/>
              </a:lnSpc>
              <a:spcBef>
                <a:spcPts val="700"/>
              </a:spcBef>
            </a:pPr>
            <a:endParaRPr lang="en-US" dirty="0">
              <a:solidFill>
                <a:schemeClr val="tx1"/>
              </a:solidFill>
              <a:latin typeface="Times New Roman" panose="02020603050405020304" pitchFamily="18" charset="0"/>
              <a:cs typeface="Times New Roman" panose="02020603050405020304" pitchFamily="18" charset="0"/>
            </a:endParaRPr>
          </a:p>
          <a:p>
            <a:pPr indent="-228600">
              <a:lnSpc>
                <a:spcPct val="110000"/>
              </a:lnSpc>
              <a:spcBef>
                <a:spcPts val="700"/>
              </a:spcBef>
            </a:pPr>
            <a:r>
              <a:rPr lang="en-US" dirty="0">
                <a:solidFill>
                  <a:schemeClr val="tx1"/>
                </a:solidFill>
                <a:latin typeface="Times New Roman" panose="02020603050405020304" pitchFamily="18" charset="0"/>
                <a:cs typeface="Times New Roman" panose="02020603050405020304" pitchFamily="18" charset="0"/>
              </a:rPr>
              <a:t>Alex’s dad doesn’t work anymore and just wants to sleep all the time. When Alex finds out why — that he’s suffering from depression — he confides in his friend Anna. She tells him that her mom has depression too, and she sees a therapist to help her feel better. “I like that it promotes the benefits of therapy for the entire family,” says an expert at the Child Mind Institute.</a:t>
            </a:r>
          </a:p>
        </p:txBody>
      </p:sp>
      <p:pic>
        <p:nvPicPr>
          <p:cNvPr id="5" name="Picture Placeholder 4">
            <a:extLst>
              <a:ext uri="{FF2B5EF4-FFF2-40B4-BE49-F238E27FC236}">
                <a16:creationId xmlns:a16="http://schemas.microsoft.com/office/drawing/2014/main" id="{80931C62-9B5A-49EC-BBBE-499180D0658B}"/>
              </a:ext>
            </a:extLst>
          </p:cNvPr>
          <p:cNvPicPr>
            <a:picLocks noGrp="1" noChangeAspect="1"/>
          </p:cNvPicPr>
          <p:nvPr>
            <p:ph type="pic" idx="1"/>
          </p:nvPr>
        </p:nvPicPr>
        <p:blipFill rotWithShape="1">
          <a:blip r:embed="rId2"/>
          <a:srcRect l="5781" r="5757"/>
          <a:stretch/>
        </p:blipFill>
        <p:spPr>
          <a:xfrm>
            <a:off x="8050787" y="845560"/>
            <a:ext cx="3656581" cy="5166880"/>
          </a:xfrm>
          <a:prstGeom prst="rect">
            <a:avLst/>
          </a:prstGeom>
        </p:spPr>
      </p:pic>
    </p:spTree>
    <p:extLst>
      <p:ext uri="{BB962C8B-B14F-4D97-AF65-F5344CB8AC3E}">
        <p14:creationId xmlns:p14="http://schemas.microsoft.com/office/powerpoint/2010/main" val="12453762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A58FD-6FB5-429A-BB4C-BBCF4316C552}"/>
              </a:ext>
            </a:extLst>
          </p:cNvPr>
          <p:cNvSpPr>
            <a:spLocks noGrp="1"/>
          </p:cNvSpPr>
          <p:nvPr>
            <p:ph idx="1"/>
          </p:nvPr>
        </p:nvSpPr>
        <p:spPr/>
        <p:txBody>
          <a:bodyPr/>
          <a:lstStyle/>
          <a:p>
            <a:r>
              <a:rPr lang="en-US" sz="2000" b="0" i="0" u="none" strike="noStrike" dirty="0">
                <a:solidFill>
                  <a:schemeClr val="tx1"/>
                </a:solidFill>
                <a:effectLst/>
                <a:latin typeface="Times New Roman" panose="02020603050405020304" pitchFamily="18" charset="0"/>
              </a:rPr>
              <a:t>Children are subject to judging those who have different qualities and characteristics than what they have. Children with mental illness should be educated on ways to cope with their sickness, not being judged for being different , or being taught and raised to believe they are the odd one out. children should be educated and have experience on knowing how to identify and work with someone who has a mental disability. As adults and teachers and leaders , we need to start spreading awareness on mental health and educating our children on it , and for it to be normalized in society that children can go through mental health issues and still be good citizens and to not be seen as unordinary. </a:t>
            </a:r>
            <a:endParaRPr lang="en-US" dirty="0">
              <a:solidFill>
                <a:schemeClr val="tx1"/>
              </a:solidFill>
            </a:endParaRPr>
          </a:p>
        </p:txBody>
      </p:sp>
      <p:pic>
        <p:nvPicPr>
          <p:cNvPr id="4" name="Recorded Sound">
            <a:hlinkClick r:id="" action="ppaction://media"/>
            <a:extLst>
              <a:ext uri="{FF2B5EF4-FFF2-40B4-BE49-F238E27FC236}">
                <a16:creationId xmlns:a16="http://schemas.microsoft.com/office/drawing/2014/main" id="{3297B7E5-5B6A-4AF4-BF8C-62CADF1023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35522" y="5879592"/>
            <a:ext cx="609600" cy="609600"/>
          </a:xfrm>
          <a:prstGeom prst="rect">
            <a:avLst/>
          </a:prstGeom>
        </p:spPr>
      </p:pic>
    </p:spTree>
    <p:extLst>
      <p:ext uri="{BB962C8B-B14F-4D97-AF65-F5344CB8AC3E}">
        <p14:creationId xmlns:p14="http://schemas.microsoft.com/office/powerpoint/2010/main" val="530178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 name="Rectangle 54">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C5CB6-1F1D-8644-8DCD-CA8B5D3D0728}"/>
              </a:ext>
            </a:extLst>
          </p:cNvPr>
          <p:cNvSpPr>
            <a:spLocks noGrp="1"/>
          </p:cNvSpPr>
          <p:nvPr>
            <p:ph type="title"/>
          </p:nvPr>
        </p:nvSpPr>
        <p:spPr>
          <a:xfrm>
            <a:off x="2895600" y="382385"/>
            <a:ext cx="8534399" cy="1413758"/>
          </a:xfrm>
        </p:spPr>
        <p:txBody>
          <a:bodyPr anchor="b">
            <a:normAutofit/>
          </a:bodyPr>
          <a:lstStyle/>
          <a:p>
            <a:pPr algn="ctr"/>
            <a:r>
              <a:rPr lang="en-US" sz="4400" dirty="0" err="1">
                <a:latin typeface="Times New Roman" panose="02020603050405020304" pitchFamily="18" charset="0"/>
                <a:cs typeface="Times New Roman" panose="02020603050405020304" pitchFamily="18" charset="0"/>
              </a:rPr>
              <a:t>WorkS</a:t>
            </a:r>
            <a:r>
              <a:rPr lang="en-US" sz="4400" dirty="0">
                <a:latin typeface="Times New Roman" panose="02020603050405020304" pitchFamily="18" charset="0"/>
                <a:cs typeface="Times New Roman" panose="02020603050405020304" pitchFamily="18" charset="0"/>
              </a:rPr>
              <a:t> Cited</a:t>
            </a:r>
          </a:p>
        </p:txBody>
      </p:sp>
      <p:sp>
        <p:nvSpPr>
          <p:cNvPr id="62" name="Freeform: Shape 56">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63" name="Rectangle 58">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Content Placeholder 2">
            <a:extLst>
              <a:ext uri="{FF2B5EF4-FFF2-40B4-BE49-F238E27FC236}">
                <a16:creationId xmlns:a16="http://schemas.microsoft.com/office/drawing/2014/main" id="{030D4FD3-A401-A54D-B94D-F77F881FAFB8}"/>
              </a:ext>
            </a:extLst>
          </p:cNvPr>
          <p:cNvSpPr>
            <a:spLocks noGrp="1"/>
          </p:cNvSpPr>
          <p:nvPr>
            <p:ph idx="1"/>
          </p:nvPr>
        </p:nvSpPr>
        <p:spPr>
          <a:xfrm>
            <a:off x="2895599" y="1796143"/>
            <a:ext cx="8534400" cy="4783333"/>
          </a:xfrm>
        </p:spPr>
        <p:txBody>
          <a:bodyPr>
            <a:noAutofit/>
          </a:bodyPr>
          <a:lstStyle/>
          <a:p>
            <a:pPr marL="127000" indent="0" rtl="0">
              <a:spcBef>
                <a:spcPts val="1200"/>
              </a:spcBef>
              <a:spcAft>
                <a:spcPts val="1200"/>
              </a:spcAft>
              <a:buNone/>
            </a:pPr>
            <a:r>
              <a:rPr lang="en-US" sz="1800" b="0" i="0" u="none" strike="noStrike" dirty="0">
                <a:solidFill>
                  <a:srgbClr val="000000"/>
                </a:solidFill>
                <a:effectLst/>
                <a:latin typeface="Times New Roman" panose="02020603050405020304" pitchFamily="18" charset="0"/>
              </a:rPr>
              <a:t>“44 Children's Books about Mental Health.” </a:t>
            </a:r>
            <a:r>
              <a:rPr lang="en-US" sz="1800" b="0" i="1" u="none" strike="noStrike" dirty="0">
                <a:solidFill>
                  <a:srgbClr val="000000"/>
                </a:solidFill>
                <a:effectLst/>
                <a:latin typeface="Times New Roman" panose="02020603050405020304" pitchFamily="18" charset="0"/>
              </a:rPr>
              <a:t>Child Mind Institute</a:t>
            </a:r>
            <a:r>
              <a:rPr lang="en-US" sz="1800" b="0" i="0" u="none" strike="noStrike" dirty="0">
                <a:solidFill>
                  <a:srgbClr val="000000"/>
                </a:solidFill>
                <a:effectLst/>
                <a:latin typeface="Times New Roman" panose="02020603050405020304" pitchFamily="18" charset="0"/>
              </a:rPr>
              <a:t>, 27 July 2021, 	</a:t>
            </a:r>
            <a:r>
              <a:rPr lang="en-US" sz="1800" b="0" i="0" u="none" strike="noStrike" dirty="0" err="1">
                <a:solidFill>
                  <a:srgbClr val="000000"/>
                </a:solidFill>
                <a:effectLst/>
                <a:latin typeface="Times New Roman" panose="02020603050405020304" pitchFamily="18" charset="0"/>
              </a:rPr>
              <a:t>childmind.org</a:t>
            </a:r>
            <a:r>
              <a:rPr lang="en-US" sz="1800" b="0" i="0" u="none" strike="noStrike" dirty="0">
                <a:solidFill>
                  <a:srgbClr val="000000"/>
                </a:solidFill>
                <a:effectLst/>
                <a:latin typeface="Times New Roman" panose="02020603050405020304" pitchFamily="18" charset="0"/>
              </a:rPr>
              <a:t>/article/best-children-books-about-mental-health/. </a:t>
            </a:r>
            <a:endParaRPr lang="en-US" b="0" dirty="0">
              <a:effectLst/>
            </a:endParaRPr>
          </a:p>
          <a:p>
            <a:pPr indent="0" rtl="0">
              <a:spcBef>
                <a:spcPts val="1200"/>
              </a:spcBef>
              <a:spcAft>
                <a:spcPts val="1200"/>
              </a:spcAft>
              <a:buNone/>
            </a:pPr>
            <a:r>
              <a:rPr lang="en-US" sz="1800" b="0" i="0" u="none" strike="noStrike" dirty="0">
                <a:solidFill>
                  <a:srgbClr val="000000"/>
                </a:solidFill>
                <a:effectLst/>
                <a:latin typeface="Times New Roman" panose="02020603050405020304" pitchFamily="18" charset="0"/>
              </a:rPr>
              <a:t> Depictions of Mental Illness in Children's Media.” </a:t>
            </a:r>
            <a:r>
              <a:rPr lang="en-US" sz="1800" b="0" i="1" u="none" strike="noStrike" dirty="0">
                <a:solidFill>
                  <a:srgbClr val="000000"/>
                </a:solidFill>
                <a:effectLst/>
                <a:latin typeface="Times New Roman" panose="02020603050405020304" pitchFamily="18" charset="0"/>
              </a:rPr>
              <a:t>ResearchGate</a:t>
            </a:r>
            <a:r>
              <a:rPr lang="en-US" sz="1800" b="0" i="0" u="none"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hlinkClick r:id="rId2"/>
              </a:rPr>
              <a:t>www.researchgate.net/publication/232092981_Depictions_of_Mental_Illness_in</a:t>
            </a:r>
            <a:r>
              <a:rPr lang="en-US" sz="1800" b="0" i="0" u="none" strike="noStrike" dirty="0">
                <a:solidFill>
                  <a:srgbClr val="000000"/>
                </a:solidFill>
                <a:effectLst/>
                <a:latin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rPr>
              <a:t>Children's_Media</a:t>
            </a:r>
            <a:r>
              <a:rPr lang="en-US" sz="1800" b="0" i="0" u="none" strike="noStrike" dirty="0">
                <a:solidFill>
                  <a:srgbClr val="000000"/>
                </a:solidFill>
                <a:effectLst/>
                <a:latin typeface="Times New Roman" panose="02020603050405020304" pitchFamily="18" charset="0"/>
              </a:rPr>
              <a:t>.</a:t>
            </a:r>
            <a:endParaRPr lang="en-US" b="0" dirty="0">
              <a:effectLst/>
            </a:endParaRPr>
          </a:p>
          <a:p>
            <a:pPr indent="0" rtl="0">
              <a:spcBef>
                <a:spcPts val="1200"/>
              </a:spcBef>
              <a:spcAft>
                <a:spcPts val="1200"/>
              </a:spcAft>
              <a:buNone/>
            </a:pPr>
            <a:r>
              <a:rPr lang="en-US" sz="1800" b="0" i="0" u="none" strike="noStrike" dirty="0">
                <a:solidFill>
                  <a:srgbClr val="000000"/>
                </a:solidFill>
                <a:effectLst/>
                <a:latin typeface="Times New Roman" panose="02020603050405020304" pitchFamily="18" charset="0"/>
              </a:rPr>
              <a:t>Gypsum Girl. “Charlie Brown &amp; Other Peanuts Characters' Personality 	Disorders.” </a:t>
            </a:r>
            <a:r>
              <a:rPr lang="en-US" sz="1800" b="0" i="1" u="none" strike="noStrike" dirty="0">
                <a:solidFill>
                  <a:srgbClr val="000000"/>
                </a:solidFill>
                <a:effectLst/>
                <a:latin typeface="Times New Roman" panose="02020603050405020304" pitchFamily="18" charset="0"/>
              </a:rPr>
              <a:t>ReelRundown</a:t>
            </a:r>
            <a:r>
              <a:rPr lang="en-US" sz="1800" b="0" i="0" u="none" strike="noStrike" dirty="0">
                <a:solidFill>
                  <a:srgbClr val="000000"/>
                </a:solidFill>
                <a:effectLst/>
                <a:latin typeface="Times New Roman" panose="02020603050405020304" pitchFamily="18" charset="0"/>
              </a:rPr>
              <a:t>, ReelRundown, 30 Jan. 2011, 	</a:t>
            </a:r>
            <a:r>
              <a:rPr lang="en-US" sz="1800" b="0" i="0" u="none" strike="noStrike" dirty="0" err="1">
                <a:solidFill>
                  <a:srgbClr val="000000"/>
                </a:solidFill>
                <a:effectLst/>
                <a:latin typeface="Times New Roman" panose="02020603050405020304" pitchFamily="18" charset="0"/>
              </a:rPr>
              <a:t>reelrundown.com</a:t>
            </a:r>
            <a:r>
              <a:rPr lang="en-US" sz="1800" b="0" i="0" u="none" strike="noStrike" dirty="0">
                <a:solidFill>
                  <a:srgbClr val="000000"/>
                </a:solidFill>
                <a:effectLst/>
                <a:latin typeface="Times New Roman" panose="02020603050405020304" pitchFamily="18" charset="0"/>
              </a:rPr>
              <a:t>/animation/A-Psyche-Analysis-of-Charlie-Brown-and-his-	Friends.</a:t>
            </a:r>
            <a:endParaRPr lang="en-US" sz="1800" i="0" u="none" strike="noStrike" dirty="0">
              <a:solidFill>
                <a:srgbClr val="000000"/>
              </a:solidFill>
              <a:latin typeface="Times New Roman" panose="02020603050405020304" pitchFamily="18" charset="0"/>
            </a:endParaRPr>
          </a:p>
          <a:p>
            <a:pPr indent="0" rtl="0">
              <a:spcBef>
                <a:spcPts val="1200"/>
              </a:spcBef>
              <a:spcAft>
                <a:spcPts val="1200"/>
              </a:spcAft>
              <a:buNone/>
            </a:pPr>
            <a:br>
              <a:rPr lang="en-US" b="0" dirty="0">
                <a:effectLst/>
              </a:rPr>
            </a:br>
            <a:r>
              <a:rPr lang="en-US" b="0" dirty="0">
                <a:effectLst/>
              </a:rPr>
              <a:t>   </a:t>
            </a:r>
            <a:r>
              <a:rPr lang="en-US" sz="1800" b="0" i="0" u="none" strike="noStrike" dirty="0" err="1">
                <a:solidFill>
                  <a:srgbClr val="000000"/>
                </a:solidFill>
                <a:effectLst/>
                <a:latin typeface="Times New Roman" panose="02020603050405020304" pitchFamily="18" charset="0"/>
              </a:rPr>
              <a:t>Monetp</a:t>
            </a:r>
            <a:r>
              <a:rPr lang="en-US" sz="1800" b="0" i="0" u="none" strike="noStrike" dirty="0">
                <a:solidFill>
                  <a:srgbClr val="000000"/>
                </a:solidFill>
                <a:effectLst/>
                <a:latin typeface="Times New Roman" panose="02020603050405020304" pitchFamily="18" charset="0"/>
              </a:rPr>
              <a:t>. “Mental Health Representation in Literature.” </a:t>
            </a:r>
            <a:r>
              <a:rPr lang="en-US" sz="1800" b="0" i="1" u="none" strike="noStrike" dirty="0">
                <a:solidFill>
                  <a:srgbClr val="000000"/>
                </a:solidFill>
                <a:effectLst/>
                <a:latin typeface="Times New Roman" panose="02020603050405020304" pitchFamily="18" charset="0"/>
              </a:rPr>
              <a:t>RED INC.</a:t>
            </a:r>
            <a:r>
              <a:rPr lang="en-US" sz="1800" b="0" i="0" u="none" strike="noStrike" dirty="0">
                <a:solidFill>
                  <a:srgbClr val="000000"/>
                </a:solidFill>
                <a:effectLst/>
                <a:latin typeface="Times New Roman" panose="02020603050405020304" pitchFamily="18" charset="0"/>
              </a:rPr>
              <a:t>, 19 Oct. 2018, 	su4roth.wordpress.com/2018/10/19/mental-health-representation-in-literature/.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547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4380-A5B3-4907-92C3-8B363A6BEE75}"/>
              </a:ext>
            </a:extLst>
          </p:cNvPr>
          <p:cNvSpPr>
            <a:spLocks noGrp="1"/>
          </p:cNvSpPr>
          <p:nvPr>
            <p:ph type="title"/>
          </p:nvPr>
        </p:nvSpPr>
        <p:spPr/>
        <p:txBody>
          <a:bodyPr>
            <a:normAutofit/>
          </a:bodyPr>
          <a:lstStyle/>
          <a:p>
            <a:pPr algn="ctr"/>
            <a:r>
              <a:rPr lang="en-US" sz="3200" dirty="0" err="1">
                <a:latin typeface="Times New Roman" panose="02020603050405020304" pitchFamily="18" charset="0"/>
                <a:cs typeface="Times New Roman" panose="02020603050405020304" pitchFamily="18" charset="0"/>
              </a:rPr>
              <a:t>WorkS</a:t>
            </a:r>
            <a:r>
              <a:rPr lang="en-US" sz="3200" dirty="0">
                <a:latin typeface="Times New Roman" panose="02020603050405020304" pitchFamily="18" charset="0"/>
                <a:cs typeface="Times New Roman" panose="02020603050405020304" pitchFamily="18" charset="0"/>
              </a:rPr>
              <a:t> Cited</a:t>
            </a:r>
          </a:p>
        </p:txBody>
      </p:sp>
      <p:sp>
        <p:nvSpPr>
          <p:cNvPr id="3" name="Content Placeholder 2">
            <a:extLst>
              <a:ext uri="{FF2B5EF4-FFF2-40B4-BE49-F238E27FC236}">
                <a16:creationId xmlns:a16="http://schemas.microsoft.com/office/drawing/2014/main" id="{3BB2730F-80BA-44CE-9232-AFAD0F7AEA01}"/>
              </a:ext>
            </a:extLst>
          </p:cNvPr>
          <p:cNvSpPr>
            <a:spLocks noGrp="1"/>
          </p:cNvSpPr>
          <p:nvPr>
            <p:ph idx="1"/>
          </p:nvPr>
        </p:nvSpPr>
        <p:spPr/>
        <p:txBody>
          <a:bodyPr>
            <a:normAutofit/>
          </a:bodyPr>
          <a:lstStyle/>
          <a:p>
            <a:pPr marL="0" indent="0">
              <a:buNone/>
            </a:pPr>
            <a:br>
              <a:rPr lang="en-US" dirty="0"/>
            </a:br>
            <a:endParaRPr lang="en-US" dirty="0"/>
          </a:p>
        </p:txBody>
      </p:sp>
      <p:sp>
        <p:nvSpPr>
          <p:cNvPr id="5" name="TextBox 4">
            <a:extLst>
              <a:ext uri="{FF2B5EF4-FFF2-40B4-BE49-F238E27FC236}">
                <a16:creationId xmlns:a16="http://schemas.microsoft.com/office/drawing/2014/main" id="{EAA4C2A3-6B52-4B5C-8C2A-E969D40AC0E6}"/>
              </a:ext>
            </a:extLst>
          </p:cNvPr>
          <p:cNvSpPr txBox="1"/>
          <p:nvPr/>
        </p:nvSpPr>
        <p:spPr>
          <a:xfrm>
            <a:off x="1757401" y="1458857"/>
            <a:ext cx="7891150" cy="5016758"/>
          </a:xfrm>
          <a:prstGeom prst="rect">
            <a:avLst/>
          </a:prstGeom>
          <a:noFill/>
        </p:spPr>
        <p:txBody>
          <a:bodyPr wrap="square">
            <a:spAutoFit/>
          </a:bodyPr>
          <a:lstStyle/>
          <a:p>
            <a:pPr marL="457200" rtl="0">
              <a:spcBef>
                <a:spcPts val="1200"/>
              </a:spcBef>
              <a:spcAft>
                <a:spcPts val="1200"/>
              </a:spcAft>
            </a:pPr>
            <a:r>
              <a:rPr lang="en-US" sz="1800" b="0" i="0" u="none" strike="noStrike" dirty="0">
                <a:solidFill>
                  <a:srgbClr val="000000"/>
                </a:solidFill>
                <a:effectLst/>
                <a:latin typeface="Times New Roman" panose="02020603050405020304" pitchFamily="18" charset="0"/>
              </a:rPr>
              <a:t>Mukolo, Abraham, et al. “The Stigma of Childhood Mental Disorders: A 	Conceptual Framework.” </a:t>
            </a:r>
            <a:r>
              <a:rPr lang="en-US" sz="1800" b="0" i="1" u="none" strike="noStrike" dirty="0">
                <a:solidFill>
                  <a:srgbClr val="000000"/>
                </a:solidFill>
                <a:effectLst/>
                <a:latin typeface="Times New Roman" panose="02020603050405020304" pitchFamily="18" charset="0"/>
              </a:rPr>
              <a:t>Journal of the American Academy of Child and 	Adolescent Psychiatry</a:t>
            </a:r>
            <a:r>
              <a:rPr lang="en-US" sz="1800" b="0" i="0" u="none" strike="noStrike" dirty="0">
                <a:solidFill>
                  <a:srgbClr val="000000"/>
                </a:solidFill>
                <a:effectLst/>
                <a:latin typeface="Times New Roman" panose="02020603050405020304" pitchFamily="18" charset="0"/>
              </a:rPr>
              <a:t>, U.S. National Library of Medicine, Feb. 2010, 	</a:t>
            </a:r>
            <a:r>
              <a:rPr lang="en-US" sz="1800" b="0" i="0" u="none" strike="noStrike" dirty="0" err="1">
                <a:solidFill>
                  <a:srgbClr val="000000"/>
                </a:solidFill>
                <a:effectLst/>
                <a:latin typeface="Times New Roman" panose="02020603050405020304" pitchFamily="18" charset="0"/>
              </a:rPr>
              <a:t>www.ncbi.nlm.nih.gov</a:t>
            </a:r>
            <a:r>
              <a:rPr lang="en-US" sz="1800" b="0" i="0" u="none" strike="noStrike" dirty="0">
                <a:solidFill>
                  <a:srgbClr val="000000"/>
                </a:solidFill>
                <a:effectLst/>
                <a:latin typeface="Times New Roman" panose="02020603050405020304" pitchFamily="18" charset="0"/>
              </a:rPr>
              <a:t>/pmc/articles/PMC2904965/. </a:t>
            </a:r>
            <a:endParaRPr lang="en-US" b="0" dirty="0">
              <a:effectLst/>
            </a:endParaRPr>
          </a:p>
          <a:p>
            <a:pPr marL="457200" rtl="0">
              <a:spcBef>
                <a:spcPts val="1200"/>
              </a:spcBef>
              <a:spcAft>
                <a:spcPts val="1200"/>
              </a:spcAft>
            </a:pPr>
            <a:br>
              <a:rPr lang="en-US" b="0" dirty="0">
                <a:effectLst/>
              </a:rPr>
            </a:br>
            <a:r>
              <a:rPr lang="en-US" sz="1800" b="0" i="0" u="none" strike="noStrike" dirty="0">
                <a:solidFill>
                  <a:srgbClr val="000000"/>
                </a:solidFill>
                <a:effectLst/>
                <a:latin typeface="Times New Roman" panose="02020603050405020304" pitchFamily="18" charset="0"/>
              </a:rPr>
              <a:t>Prater, Mary Anne. “Learning Disabilities in Children's and Adolescent 	Literature: How Are Characters Portrayed? - Mary Anne Prater, 2003.” 	</a:t>
            </a:r>
            <a:r>
              <a:rPr lang="en-US" sz="1800" b="0" i="1" u="none" strike="noStrike" dirty="0">
                <a:solidFill>
                  <a:srgbClr val="000000"/>
                </a:solidFill>
                <a:effectLst/>
                <a:latin typeface="Times New Roman" panose="02020603050405020304" pitchFamily="18" charset="0"/>
              </a:rPr>
              <a:t>SAGE Journals</a:t>
            </a:r>
            <a:r>
              <a:rPr lang="en-US" sz="1800" b="0" i="0" u="none" strike="noStrike" dirty="0">
                <a:solidFill>
                  <a:srgbClr val="000000"/>
                </a:solidFill>
                <a:effectLst/>
                <a:latin typeface="Times New Roman" panose="02020603050405020304" pitchFamily="18" charset="0"/>
              </a:rPr>
              <a:t>, journals.sagepub.com/</a:t>
            </a:r>
            <a:r>
              <a:rPr lang="en-US" sz="1800" b="0" i="0" u="none" strike="noStrike" dirty="0" err="1">
                <a:solidFill>
                  <a:srgbClr val="000000"/>
                </a:solidFill>
                <a:effectLst/>
                <a:latin typeface="Times New Roman" panose="02020603050405020304" pitchFamily="18" charset="0"/>
              </a:rPr>
              <a:t>doi</a:t>
            </a:r>
            <a:r>
              <a:rPr lang="en-US" sz="1800" b="0" i="0" u="none" strike="noStrike" dirty="0">
                <a:solidFill>
                  <a:srgbClr val="000000"/>
                </a:solidFill>
                <a:effectLst/>
                <a:latin typeface="Times New Roman" panose="02020603050405020304" pitchFamily="18" charset="0"/>
              </a:rPr>
              <a:t>/abs/10.2307/1593684. </a:t>
            </a:r>
            <a:endParaRPr lang="en-US" b="0" dirty="0">
              <a:effectLst/>
            </a:endParaRPr>
          </a:p>
          <a:p>
            <a:pPr marL="457200" rtl="0">
              <a:spcBef>
                <a:spcPts val="1200"/>
              </a:spcBef>
              <a:spcAft>
                <a:spcPts val="1200"/>
              </a:spcAft>
            </a:pPr>
            <a:br>
              <a:rPr lang="en-US" b="0" dirty="0">
                <a:effectLst/>
              </a:rPr>
            </a:br>
            <a:r>
              <a:rPr lang="en-US" sz="1800" b="0" i="0" u="none" strike="noStrike" dirty="0">
                <a:solidFill>
                  <a:srgbClr val="000000"/>
                </a:solidFill>
                <a:effectLst/>
                <a:latin typeface="Times New Roman" panose="02020603050405020304" pitchFamily="18" charset="0"/>
              </a:rPr>
              <a:t>Riebschleger, Joanne, et al. “Mental Health Literacy Content for Children of 	Parents with a Mental Illness: Thematic Analysis of a Literature Review.” 	</a:t>
            </a:r>
            <a:r>
              <a:rPr lang="en-US" sz="1800" b="0" i="1" u="none" strike="noStrike" dirty="0">
                <a:solidFill>
                  <a:srgbClr val="000000"/>
                </a:solidFill>
                <a:effectLst/>
                <a:latin typeface="Times New Roman" panose="02020603050405020304" pitchFamily="18" charset="0"/>
              </a:rPr>
              <a:t>MDPI</a:t>
            </a:r>
            <a:r>
              <a:rPr lang="en-US" sz="1800" b="0" i="0" u="none" strike="noStrike" dirty="0">
                <a:solidFill>
                  <a:srgbClr val="000000"/>
                </a:solidFill>
                <a:effectLst/>
                <a:latin typeface="Times New Roman" panose="02020603050405020304" pitchFamily="18" charset="0"/>
              </a:rPr>
              <a:t>, Multidisciplinary Digital Publishing Institute, 26 Oct. 2017, 	</a:t>
            </a:r>
            <a:r>
              <a:rPr lang="en-US" sz="1800" b="0" i="0" u="none" strike="noStrike" dirty="0" err="1">
                <a:solidFill>
                  <a:srgbClr val="000000"/>
                </a:solidFill>
                <a:effectLst/>
                <a:latin typeface="Times New Roman" panose="02020603050405020304" pitchFamily="18" charset="0"/>
              </a:rPr>
              <a:t>www.mdpi.com</a:t>
            </a:r>
            <a:r>
              <a:rPr lang="en-US" sz="1800" b="0" i="0" u="none" strike="noStrike" dirty="0">
                <a:solidFill>
                  <a:srgbClr val="000000"/>
                </a:solidFill>
                <a:effectLst/>
                <a:latin typeface="Times New Roman" panose="02020603050405020304" pitchFamily="18" charset="0"/>
              </a:rPr>
              <a:t>/2076-3425/7/11/141/htm</a:t>
            </a:r>
            <a:r>
              <a:rPr lang="en-US" sz="1800" b="0" i="0" u="none" strike="noStrike" dirty="0">
                <a:solidFill>
                  <a:srgbClr val="000000"/>
                </a:solidFill>
                <a:effectLst/>
                <a:latin typeface="Arial" panose="020B0604020202020204" pitchFamily="34" charset="0"/>
              </a:rPr>
              <a:t>. </a:t>
            </a:r>
            <a:endParaRPr lang="en-US" b="0" dirty="0">
              <a:effectLst/>
            </a:endParaRPr>
          </a:p>
          <a:p>
            <a:r>
              <a:rPr lang="en-US" sz="1800" b="0" i="0" u="none" strike="noStrike" dirty="0">
                <a:solidFill>
                  <a:srgbClr val="000000"/>
                </a:solidFill>
                <a:effectLst/>
                <a:latin typeface="Times New Roman" panose="02020603050405020304" pitchFamily="18" charset="0"/>
              </a:rPr>
              <a:t> S, Molly. “Mental Illness in Alice in Wonderland.” </a:t>
            </a:r>
            <a:r>
              <a:rPr lang="en-US" sz="1800" b="0" i="1" u="none" strike="noStrike" dirty="0">
                <a:solidFill>
                  <a:srgbClr val="000000"/>
                </a:solidFill>
                <a:effectLst/>
                <a:latin typeface="Times New Roman" panose="02020603050405020304" pitchFamily="18" charset="0"/>
              </a:rPr>
              <a:t>Owlcation</a:t>
            </a:r>
            <a:r>
              <a:rPr lang="en-US" sz="1800" b="0" i="0" u="none" strike="noStrike" dirty="0">
                <a:solidFill>
                  <a:srgbClr val="000000"/>
                </a:solidFill>
                <a:effectLst/>
                <a:latin typeface="Times New Roman" panose="02020603050405020304" pitchFamily="18" charset="0"/>
              </a:rPr>
              <a:t>, Owlcation, 10 Mar.       	2018, owlcation.com/humanities/Mental-Illness-in-Alice-in-Wonderland. </a:t>
            </a:r>
            <a:endParaRPr lang="en-US" dirty="0"/>
          </a:p>
        </p:txBody>
      </p:sp>
    </p:spTree>
    <p:extLst>
      <p:ext uri="{BB962C8B-B14F-4D97-AF65-F5344CB8AC3E}">
        <p14:creationId xmlns:p14="http://schemas.microsoft.com/office/powerpoint/2010/main" val="71454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ED188C-7657-E341-A363-2C19747C0202}"/>
              </a:ext>
            </a:extLst>
          </p:cNvPr>
          <p:cNvSpPr>
            <a:spLocks noGrp="1"/>
          </p:cNvSpPr>
          <p:nvPr>
            <p:ph idx="1"/>
          </p:nvPr>
        </p:nvSpPr>
        <p:spPr/>
        <p:txBody>
          <a:bodyPr/>
          <a:lstStyle/>
          <a:p>
            <a:pPr marL="457200" rtl="0">
              <a:lnSpc>
                <a:spcPct val="110000"/>
              </a:lnSpc>
              <a:spcBef>
                <a:spcPts val="0"/>
              </a:spcBef>
              <a:spcAft>
                <a:spcPts val="0"/>
              </a:spcAft>
            </a:pPr>
            <a:r>
              <a:rPr lang="en-US" sz="2000" b="0" i="0" u="none" strike="noStrike" dirty="0">
                <a:solidFill>
                  <a:schemeClr val="tx1"/>
                </a:solidFill>
                <a:effectLst/>
                <a:latin typeface="Times New Roman" panose="02020603050405020304" pitchFamily="18" charset="0"/>
                <a:cs typeface="Times New Roman" panose="02020603050405020304" pitchFamily="18" charset="0"/>
              </a:rPr>
              <a:t>Mental illness is currently an issue that impacts younger children and is represented in characters in children's literature .Children's books have a negative impact on mental </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457200" rtl="0">
              <a:lnSpc>
                <a:spcPct val="110000"/>
              </a:lnSpc>
              <a:spcBef>
                <a:spcPts val="0"/>
              </a:spcBef>
              <a:spcAft>
                <a:spcPts val="0"/>
              </a:spcAft>
            </a:pPr>
            <a:r>
              <a:rPr lang="en-US" sz="2000" b="0" i="0" u="none" strike="noStrike" dirty="0">
                <a:solidFill>
                  <a:schemeClr val="tx1"/>
                </a:solidFill>
                <a:effectLst/>
                <a:latin typeface="Times New Roman" panose="02020603050405020304" pitchFamily="18" charset="0"/>
                <a:cs typeface="Times New Roman" panose="02020603050405020304" pitchFamily="18" charset="0"/>
              </a:rPr>
              <a:t>illness due to how the characters are portrayed and described and each of these stories. ,Books such as Alice in the Wonderland and Charlie Brown depict signs and characters that deal with a type or multiple types of mental disorders. Children with mental illness should be educated on ways to cope with their sickness, not being judged for being different , or being taught and raised to believe they are the odd one out.</a:t>
            </a:r>
            <a:endParaRPr lang="en-US" sz="2000" b="0" dirty="0">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5206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DBF74-0DFC-AD47-8D71-611369EDE968}"/>
              </a:ext>
            </a:extLst>
          </p:cNvPr>
          <p:cNvSpPr>
            <a:spLocks noGrp="1"/>
          </p:cNvSpPr>
          <p:nvPr>
            <p:ph type="title"/>
          </p:nvPr>
        </p:nvSpPr>
        <p:spPr>
          <a:xfrm>
            <a:off x="2966360" y="4029060"/>
            <a:ext cx="8534399" cy="1413758"/>
          </a:xfrm>
        </p:spPr>
        <p:txBody>
          <a:bodyPr anchor="b">
            <a:normAutofit/>
          </a:bodyPr>
          <a:lstStyle/>
          <a:p>
            <a:pPr algn="ctr"/>
            <a:r>
              <a:rPr lang="en-US" sz="1800" dirty="0"/>
              <a:t>Children with mental illness should be educated on ways to cope with their sickness, not being judged for being different , or being taught and raised to believe they are the odd one out.</a:t>
            </a:r>
            <a:br>
              <a:rPr lang="en-US" sz="1800" dirty="0"/>
            </a:br>
            <a:endParaRPr lang="en-US" sz="1800" dirty="0"/>
          </a:p>
        </p:txBody>
      </p:sp>
      <p:sp>
        <p:nvSpPr>
          <p:cNvPr id="19" name="Freeform: Shape 18">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21" name="Rectangle 20">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A5D8873-8FF2-2643-A20C-DFE23EBC7FB5}"/>
              </a:ext>
            </a:extLst>
          </p:cNvPr>
          <p:cNvSpPr>
            <a:spLocks noGrp="1"/>
          </p:cNvSpPr>
          <p:nvPr>
            <p:ph idx="1"/>
          </p:nvPr>
        </p:nvSpPr>
        <p:spPr>
          <a:xfrm>
            <a:off x="2895600" y="2178528"/>
            <a:ext cx="8534400" cy="3701065"/>
          </a:xfrm>
        </p:spPr>
        <p:txBody>
          <a:bodyPr>
            <a:normAutofit/>
          </a:bodyPr>
          <a:lstStyle/>
          <a:p>
            <a:r>
              <a:rPr lang="en-US" sz="1800" b="0" i="0" u="none" strike="noStrike" dirty="0">
                <a:solidFill>
                  <a:srgbClr val="222222"/>
                </a:solidFill>
                <a:effectLst/>
                <a:latin typeface="Times New Roman" panose="02020603050405020304" pitchFamily="18" charset="0"/>
              </a:rPr>
              <a:t>There are millions of people daily who get diagnosed with having a mental disorder daily. Some are born with these disorders and some people gradually develop them by dealing with and responding to traumatic events that occur in their life. I believe it’s very important no matter if the child has a mental disability or not that they should be able to understand and be educated on the whereabouts of these disorders. </a:t>
            </a:r>
            <a:endParaRPr lang="en-US" dirty="0"/>
          </a:p>
        </p:txBody>
      </p:sp>
      <p:pic>
        <p:nvPicPr>
          <p:cNvPr id="5" name="Recorded Sound">
            <a:hlinkClick r:id="" action="ppaction://media"/>
            <a:extLst>
              <a:ext uri="{FF2B5EF4-FFF2-40B4-BE49-F238E27FC236}">
                <a16:creationId xmlns:a16="http://schemas.microsoft.com/office/drawing/2014/main" id="{FD0B8319-B643-46ED-8705-FBB9E53965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09916" y="5977584"/>
            <a:ext cx="609600" cy="609600"/>
          </a:xfrm>
          <a:prstGeom prst="rect">
            <a:avLst/>
          </a:prstGeom>
        </p:spPr>
      </p:pic>
    </p:spTree>
    <p:extLst>
      <p:ext uri="{BB962C8B-B14F-4D97-AF65-F5344CB8AC3E}">
        <p14:creationId xmlns:p14="http://schemas.microsoft.com/office/powerpoint/2010/main" val="811985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D81E-0C3E-4871-91BD-35A79D4C043C}"/>
              </a:ext>
            </a:extLst>
          </p:cNvPr>
          <p:cNvSpPr>
            <a:spLocks noGrp="1"/>
          </p:cNvSpPr>
          <p:nvPr>
            <p:ph type="title"/>
          </p:nvPr>
        </p:nvSpPr>
        <p:spPr/>
        <p:txBody>
          <a:bodyPr>
            <a:noAutofit/>
          </a:bodyPr>
          <a:lstStyle/>
          <a:p>
            <a:r>
              <a:rPr lang="en-US" sz="2800" dirty="0">
                <a:latin typeface="Times New Roman" panose="02020603050405020304" pitchFamily="18" charset="0"/>
                <a:cs typeface="Times New Roman" panose="02020603050405020304" pitchFamily="18" charset="0"/>
              </a:rPr>
              <a:t>Using children's literature to confront the stigma of mental illness in a positive manner.</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BC00F46-6F1D-4C8F-B9E4-95B99145900D}"/>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Example 1: </a:t>
            </a:r>
          </a:p>
        </p:txBody>
      </p:sp>
      <p:sp>
        <p:nvSpPr>
          <p:cNvPr id="4" name="Content Placeholder 3">
            <a:extLst>
              <a:ext uri="{FF2B5EF4-FFF2-40B4-BE49-F238E27FC236}">
                <a16:creationId xmlns:a16="http://schemas.microsoft.com/office/drawing/2014/main" id="{112E664F-D136-4D3C-961D-C9AEEBB90271}"/>
              </a:ext>
            </a:extLst>
          </p:cNvPr>
          <p:cNvSpPr>
            <a:spLocks noGrp="1"/>
          </p:cNvSpPr>
          <p:nvPr>
            <p:ph sz="half" idx="2"/>
          </p:nvPr>
        </p:nvSpPr>
        <p:spPr/>
        <p:txBody>
          <a:bodyPr>
            <a:noAutofit/>
          </a:bodyPr>
          <a:lstStyle/>
          <a:p>
            <a:r>
              <a:rPr lang="en-US" sz="1400" b="0" i="0" u="none" strike="noStrike" dirty="0">
                <a:solidFill>
                  <a:srgbClr val="000000"/>
                </a:solidFill>
                <a:effectLst/>
                <a:latin typeface="Times New Roman" panose="02020603050405020304" pitchFamily="18" charset="0"/>
              </a:rPr>
              <a:t>Children's books have a negative impact on mental illness due to how the characters are portrayed and described and each of these stories .Children are not taught to view mental disabilities as a positive conversation. Most of the time parents and or legal guardians like to shy away or ignore the topic of talking and educating their children on mental health. To give an instance “ </a:t>
            </a:r>
            <a:r>
              <a:rPr lang="en-US" sz="1400" b="0" i="0" u="none" strike="noStrike" dirty="0">
                <a:solidFill>
                  <a:srgbClr val="222222"/>
                </a:solidFill>
                <a:effectLst/>
                <a:latin typeface="Times New Roman" panose="02020603050405020304" pitchFamily="18" charset="0"/>
              </a:rPr>
              <a:t>In this study, mental illness is identified as a disorder such as major depression, bipolar disorder, and schizophrenia [</a:t>
            </a:r>
            <a:r>
              <a:rPr lang="en-US" sz="1400" b="1" i="0" u="none" strike="noStrike" dirty="0">
                <a:solidFill>
                  <a:srgbClr val="3156A2"/>
                </a:solidFill>
                <a:effectLst/>
                <a:latin typeface="Times New Roman" panose="02020603050405020304" pitchFamily="18" charset="0"/>
                <a:hlinkClick r:id="rId4"/>
              </a:rPr>
              <a:t>6</a:t>
            </a:r>
            <a:r>
              <a:rPr lang="en-US" sz="1400" b="0" i="0" u="none" strike="noStrike" dirty="0">
                <a:solidFill>
                  <a:srgbClr val="222222"/>
                </a:solidFill>
                <a:effectLst/>
                <a:latin typeface="Times New Roman" panose="02020603050405020304" pitchFamily="18" charset="0"/>
              </a:rPr>
              <a:t>]. Children of a parent with a mental illness (COPMI) are at higher risk of developing a mental health issue, compared to the same age [</a:t>
            </a:r>
            <a:r>
              <a:rPr lang="en-US" sz="1400" b="1" i="0" u="none" strike="noStrike" dirty="0">
                <a:solidFill>
                  <a:srgbClr val="3156A2"/>
                </a:solidFill>
                <a:effectLst/>
                <a:latin typeface="Times New Roman" panose="02020603050405020304" pitchFamily="18" charset="0"/>
                <a:hlinkClick r:id="rId5"/>
              </a:rPr>
              <a:t>7</a:t>
            </a:r>
            <a:r>
              <a:rPr lang="en-US" sz="1400" b="0" i="0" u="none" strike="noStrike" dirty="0">
                <a:solidFill>
                  <a:srgbClr val="222222"/>
                </a:solidFill>
                <a:effectLst/>
                <a:latin typeface="Times New Roman" panose="02020603050405020304" pitchFamily="18" charset="0"/>
              </a:rPr>
              <a:t>]. Given the prevalence and risks for these children, it is important that there are appropriate and accessible supports and interventions available to them(MDPI)”. </a:t>
            </a:r>
            <a:endParaRPr lang="en-US" sz="1400" dirty="0"/>
          </a:p>
        </p:txBody>
      </p:sp>
      <p:sp>
        <p:nvSpPr>
          <p:cNvPr id="5" name="Text Placeholder 4">
            <a:extLst>
              <a:ext uri="{FF2B5EF4-FFF2-40B4-BE49-F238E27FC236}">
                <a16:creationId xmlns:a16="http://schemas.microsoft.com/office/drawing/2014/main" id="{AA8EF6B9-B7E9-4A97-84F1-282486607016}"/>
              </a:ext>
            </a:extLst>
          </p:cNvPr>
          <p:cNvSpPr>
            <a:spLocks noGrp="1"/>
          </p:cNvSpPr>
          <p:nvPr>
            <p:ph type="body" sz="quarter" idx="3"/>
          </p:nvPr>
        </p:nvSpPr>
        <p:spPr/>
        <p:txBody>
          <a:bodyPr/>
          <a:lstStyle/>
          <a:p>
            <a:r>
              <a:rPr lang="en-US" dirty="0">
                <a:latin typeface="Times New Roman" panose="02020603050405020304" pitchFamily="18" charset="0"/>
                <a:cs typeface="Times New Roman" panose="02020603050405020304" pitchFamily="18" charset="0"/>
              </a:rPr>
              <a:t>Example 2:</a:t>
            </a:r>
          </a:p>
        </p:txBody>
      </p:sp>
      <p:sp>
        <p:nvSpPr>
          <p:cNvPr id="6" name="Content Placeholder 5">
            <a:extLst>
              <a:ext uri="{FF2B5EF4-FFF2-40B4-BE49-F238E27FC236}">
                <a16:creationId xmlns:a16="http://schemas.microsoft.com/office/drawing/2014/main" id="{3E5FDCB6-1927-4653-859B-9A8526F7C0AB}"/>
              </a:ext>
            </a:extLst>
          </p:cNvPr>
          <p:cNvSpPr>
            <a:spLocks noGrp="1"/>
          </p:cNvSpPr>
          <p:nvPr>
            <p:ph sz="quarter" idx="4"/>
          </p:nvPr>
        </p:nvSpPr>
        <p:spPr/>
        <p:txBody>
          <a:bodyPr>
            <a:noAutofit/>
          </a:bodyPr>
          <a:lstStyle/>
          <a:p>
            <a:r>
              <a:rPr lang="en-US" sz="1600" b="0" i="0" u="none" strike="noStrike" dirty="0">
                <a:solidFill>
                  <a:schemeClr val="tx1"/>
                </a:solidFill>
                <a:effectLst/>
                <a:latin typeface="Times New Roman" panose="02020603050405020304" pitchFamily="18" charset="0"/>
                <a:cs typeface="Times New Roman" panose="02020603050405020304" pitchFamily="18" charset="0"/>
              </a:rPr>
              <a:t>Children are not taught to view mental disabilities as a positive conversation. Most of the time parents and or legal guardians like to shy away or ignore the topic of talking and educating their children on mental health. To give an instance “ In this study, mental illness is identified as a disorder such as major depression, bipolar disorder, and schizophrenia [</a:t>
            </a:r>
            <a:r>
              <a:rPr lang="en-US" sz="1600" b="1" i="0" u="none"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6</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Children of a parent with a mental illness (COPMI) are at higher risk of developing a mental health issue, compared to the same age [</a:t>
            </a:r>
            <a:r>
              <a:rPr lang="en-US" sz="1600" b="1" i="0" u="none" strike="noStrike" dirty="0">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7</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 Given the prevalence and risks for these children, it is important that there are appropriate and accessible supports and interventions available to them(MDPI)”.</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7" name="Recorded Sound">
            <a:hlinkClick r:id="" action="ppaction://media"/>
            <a:extLst>
              <a:ext uri="{FF2B5EF4-FFF2-40B4-BE49-F238E27FC236}">
                <a16:creationId xmlns:a16="http://schemas.microsoft.com/office/drawing/2014/main" id="{EE5A46A5-64D9-4D10-8F5C-C6EBC61B33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4864" y="5982440"/>
            <a:ext cx="609600" cy="609600"/>
          </a:xfrm>
          <a:prstGeom prst="rect">
            <a:avLst/>
          </a:prstGeom>
        </p:spPr>
      </p:pic>
    </p:spTree>
    <p:extLst>
      <p:ext uri="{BB962C8B-B14F-4D97-AF65-F5344CB8AC3E}">
        <p14:creationId xmlns:p14="http://schemas.microsoft.com/office/powerpoint/2010/main" val="33098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7D23F-6BFA-744E-88B8-C978A1016F12}"/>
              </a:ext>
            </a:extLst>
          </p:cNvPr>
          <p:cNvSpPr>
            <a:spLocks noGrp="1"/>
          </p:cNvSpPr>
          <p:nvPr>
            <p:ph idx="1"/>
          </p:nvPr>
        </p:nvSpPr>
        <p:spPr/>
        <p:txBody>
          <a:bodyPr/>
          <a:lstStyle/>
          <a:p>
            <a:r>
              <a:rPr lang="en-US" sz="1800" b="0" i="0" u="none" strike="noStrike" dirty="0">
                <a:solidFill>
                  <a:srgbClr val="231F20"/>
                </a:solidFill>
                <a:effectLst/>
                <a:latin typeface="Times New Roman" panose="02020603050405020304" pitchFamily="18" charset="0"/>
                <a:cs typeface="Times New Roman" panose="02020603050405020304" pitchFamily="18" charset="0"/>
              </a:rPr>
              <a:t>Children will start to believe that all these characters are crazy and start to view them in a negative way .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Another example would be the most famous comic “Charlie Brown”, he is a gentle lovable insecure little boy , who always has an agenda to get an activity done but because of his overthinking and insecurities he never follows through with his plans. For example,  </a:t>
            </a:r>
            <a:r>
              <a:rPr lang="en-US" sz="1800" b="0" i="0" u="none" strike="noStrike" dirty="0">
                <a:solidFill>
                  <a:srgbClr val="333333"/>
                </a:solidFill>
                <a:effectLst/>
                <a:latin typeface="Times New Roman" panose="02020603050405020304" pitchFamily="18" charset="0"/>
                <a:cs typeface="Times New Roman" panose="02020603050405020304" pitchFamily="18" charset="0"/>
              </a:rPr>
              <a:t>“Charlie Brown is often ridiculed and taken advantage of by his peers. Charlie is often humiliated, resulting in constant usage of his two favorite words, "Good Grief!" This leads me to conclude that Charlie Brown was suffering from Avoidant Personality Disorder (ReelRundown). “ Due  to this Charlie Brown always was sad and depressed and felt like he was always alone and too himself. It is vital for children to understand the concept and importance of mental disorders.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9310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23732E04-5B10-4B7D-A674-50936697E939}"/>
              </a:ext>
            </a:extLst>
          </p:cNvPr>
          <p:cNvSpPr>
            <a:spLocks noGrp="1"/>
          </p:cNvSpPr>
          <p:nvPr>
            <p:ph idx="1"/>
          </p:nvPr>
        </p:nvSpPr>
        <p:spPr>
          <a:xfrm>
            <a:off x="1251678" y="2667000"/>
            <a:ext cx="4964065" cy="3212592"/>
          </a:xfrm>
        </p:spPr>
        <p:txBody>
          <a:bodyPr>
            <a:normAutofit/>
          </a:bodyPr>
          <a:lstStyle/>
          <a:p>
            <a:r>
              <a:rPr lang="en-US" dirty="0">
                <a:solidFill>
                  <a:schemeClr val="tx1">
                    <a:lumMod val="85000"/>
                    <a:lumOff val="15000"/>
                  </a:schemeClr>
                </a:solidFill>
                <a:latin typeface="Times New Roman" panose="02020603050405020304" pitchFamily="18" charset="0"/>
                <a:cs typeface="Times New Roman" panose="02020603050405020304" pitchFamily="18" charset="0"/>
              </a:rPr>
              <a:t>“Charlie Brown is often ridiculed and taken advantage of by his peers. Charlie is often humiliated, resulting in constant usage of his two favorite words, "Good Grief!" This leads me to conclude that Charlie Brown was suffering from Avoidant Personality Disorder (Reel Rundown)”.</a:t>
            </a:r>
          </a:p>
          <a:p>
            <a:endParaRPr lang="en-US" dirty="0">
              <a:solidFill>
                <a:schemeClr val="tx1">
                  <a:lumMod val="85000"/>
                  <a:lumOff val="15000"/>
                </a:schemeClr>
              </a:solidFill>
            </a:endParaRPr>
          </a:p>
        </p:txBody>
      </p:sp>
      <p:sp>
        <p:nvSpPr>
          <p:cNvPr id="24"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pic>
        <p:nvPicPr>
          <p:cNvPr id="9" name="Online Media 3" title="A Charlie Brown Christmas - Clip">
            <a:hlinkClick r:id="" action="ppaction://media"/>
            <a:extLst>
              <a:ext uri="{FF2B5EF4-FFF2-40B4-BE49-F238E27FC236}">
                <a16:creationId xmlns:a16="http://schemas.microsoft.com/office/drawing/2014/main" id="{C50746A2-4E33-4B0E-9BA7-C65F939BC53E}"/>
              </a:ext>
            </a:extLst>
          </p:cNvPr>
          <p:cNvPicPr>
            <a:picLocks noRot="1" noChangeAspect="1"/>
          </p:cNvPicPr>
          <p:nvPr>
            <a:videoFile r:link="rId1"/>
          </p:nvPr>
        </p:nvPicPr>
        <p:blipFill>
          <a:blip r:embed="rId3"/>
          <a:stretch>
            <a:fillRect/>
          </a:stretch>
        </p:blipFill>
        <p:spPr>
          <a:xfrm>
            <a:off x="7399261" y="2021559"/>
            <a:ext cx="3217333" cy="2412999"/>
          </a:xfrm>
          <a:prstGeom prst="rect">
            <a:avLst/>
          </a:prstGeom>
        </p:spPr>
      </p:pic>
    </p:spTree>
    <p:extLst>
      <p:ext uri="{BB962C8B-B14F-4D97-AF65-F5344CB8AC3E}">
        <p14:creationId xmlns:p14="http://schemas.microsoft.com/office/powerpoint/2010/main" val="450713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8B53-78BC-4C04-A028-C17C0A763832}"/>
              </a:ext>
            </a:extLst>
          </p:cNvPr>
          <p:cNvSpPr>
            <a:spLocks noGrp="1"/>
          </p:cNvSpPr>
          <p:nvPr>
            <p:ph type="title"/>
          </p:nvPr>
        </p:nvSpPr>
        <p:spPr>
          <a:xfrm>
            <a:off x="1251678" y="382385"/>
            <a:ext cx="10178322" cy="1492132"/>
          </a:xfrm>
        </p:spPr>
        <p:txBody>
          <a:bodyPr>
            <a:normAutofit/>
          </a:bodyPr>
          <a:lstStyle/>
          <a:p>
            <a:r>
              <a:rPr lang="en-US" sz="3200" dirty="0">
                <a:latin typeface="Times New Roman" panose="02020603050405020304" pitchFamily="18" charset="0"/>
                <a:cs typeface="Times New Roman" panose="02020603050405020304" pitchFamily="18" charset="0"/>
              </a:rPr>
              <a:t>Alice in wonderland </a:t>
            </a:r>
          </a:p>
        </p:txBody>
      </p:sp>
      <p:sp>
        <p:nvSpPr>
          <p:cNvPr id="8" name="Content Placeholder 7">
            <a:extLst>
              <a:ext uri="{FF2B5EF4-FFF2-40B4-BE49-F238E27FC236}">
                <a16:creationId xmlns:a16="http://schemas.microsoft.com/office/drawing/2014/main" id="{256527FB-9CAB-4F30-AE5E-4F177608029D}"/>
              </a:ext>
            </a:extLst>
          </p:cNvPr>
          <p:cNvSpPr>
            <a:spLocks noGrp="1"/>
          </p:cNvSpPr>
          <p:nvPr>
            <p:ph idx="1"/>
          </p:nvPr>
        </p:nvSpPr>
        <p:spPr>
          <a:xfrm>
            <a:off x="1251678" y="2286001"/>
            <a:ext cx="5984274" cy="3593591"/>
          </a:xfrm>
        </p:spPr>
        <p:txBody>
          <a:bodyPr>
            <a:normAutofit fontScale="92500" lnSpcReduction="10000"/>
          </a:bodyPr>
          <a:lstStyle/>
          <a:p>
            <a:r>
              <a:rPr lang="en-US" sz="2000" dirty="0">
                <a:solidFill>
                  <a:srgbClr val="231F20"/>
                </a:solidFill>
                <a:latin typeface="Times New Roman" panose="02020603050405020304" pitchFamily="18" charset="0"/>
              </a:rPr>
              <a:t>A</a:t>
            </a:r>
            <a:r>
              <a:rPr lang="en-US" sz="2000" b="0" i="0" u="none" strike="noStrike" dirty="0">
                <a:solidFill>
                  <a:srgbClr val="231F20"/>
                </a:solidFill>
                <a:effectLst/>
                <a:latin typeface="Times New Roman" panose="02020603050405020304" pitchFamily="18" charset="0"/>
              </a:rPr>
              <a:t>lice in wonderland , in this novel Alice is suffering from hallucinations and multiple personality disorders(Owlcation).”  Each of the characters of this story are suffering or battling with a mental disease in some shape of form . The Mad Hatter has an “Obsessive-Compulsive disorder. He wants everything to go his way as planned. The White Rabbit is suffering from “Generalized Anxiety Disorder because he is going to be late for teatime, so he is always rushing.  The Cheshire Cat is dealing with Schizophrenia because he is always appearing and disappearing and always seeing shadows and figures.</a:t>
            </a:r>
            <a:endParaRPr lang="en-US" dirty="0"/>
          </a:p>
          <a:p>
            <a:endParaRPr lang="en-US" dirty="0">
              <a:solidFill>
                <a:schemeClr val="tx1"/>
              </a:solidFill>
            </a:endParaRPr>
          </a:p>
        </p:txBody>
      </p:sp>
      <p:pic>
        <p:nvPicPr>
          <p:cNvPr id="4" name="Online Media 3" title="Alice in Wonderland: I'm Late &amp; Down the Rabbit Hole">
            <a:hlinkClick r:id="" action="ppaction://media"/>
            <a:extLst>
              <a:ext uri="{FF2B5EF4-FFF2-40B4-BE49-F238E27FC236}">
                <a16:creationId xmlns:a16="http://schemas.microsoft.com/office/drawing/2014/main" id="{A72E2878-C5E2-4230-93ED-4FD2038DFF0C}"/>
              </a:ext>
            </a:extLst>
          </p:cNvPr>
          <p:cNvPicPr>
            <a:picLocks noRot="1" noChangeAspect="1"/>
          </p:cNvPicPr>
          <p:nvPr>
            <a:videoFile r:link="rId1"/>
          </p:nvPr>
        </p:nvPicPr>
        <p:blipFill>
          <a:blip r:embed="rId3"/>
          <a:stretch>
            <a:fillRect/>
          </a:stretch>
        </p:blipFill>
        <p:spPr>
          <a:xfrm>
            <a:off x="7555992" y="2632282"/>
            <a:ext cx="3902582" cy="2926936"/>
          </a:xfrm>
          <a:prstGeom prst="rect">
            <a:avLst/>
          </a:prstGeom>
        </p:spPr>
      </p:pic>
    </p:spTree>
    <p:extLst>
      <p:ext uri="{BB962C8B-B14F-4D97-AF65-F5344CB8AC3E}">
        <p14:creationId xmlns:p14="http://schemas.microsoft.com/office/powerpoint/2010/main" val="116762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4E316BC8-B9D3-4689-BB2C-9120B7C24664}"/>
              </a:ext>
            </a:extLst>
          </p:cNvPr>
          <p:cNvPicPr>
            <a:picLocks noChangeAspect="1"/>
          </p:cNvPicPr>
          <p:nvPr/>
        </p:nvPicPr>
        <p:blipFill rotWithShape="1">
          <a:blip r:embed="rId2"/>
          <a:srcRect l="919" r="10619"/>
          <a:stretch/>
        </p:blipFill>
        <p:spPr>
          <a:xfrm>
            <a:off x="7338646" y="10"/>
            <a:ext cx="4853354" cy="6857990"/>
          </a:xfrm>
          <a:prstGeom prst="rect">
            <a:avLst/>
          </a:prstGeom>
        </p:spPr>
      </p:pic>
      <p:sp>
        <p:nvSpPr>
          <p:cNvPr id="11"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11F52AF6-CC68-4A7E-A41D-CAB7F8CB8809}"/>
              </a:ext>
            </a:extLst>
          </p:cNvPr>
          <p:cNvSpPr>
            <a:spLocks noGrp="1"/>
          </p:cNvSpPr>
          <p:nvPr>
            <p:ph type="title"/>
          </p:nvPr>
        </p:nvSpPr>
        <p:spPr>
          <a:xfrm>
            <a:off x="765051" y="382385"/>
            <a:ext cx="6015897" cy="1492132"/>
          </a:xfrm>
        </p:spPr>
        <p:txBody>
          <a:bodyPr>
            <a:normAutofit/>
          </a:bodyPr>
          <a:lstStyle/>
          <a:p>
            <a:r>
              <a:rPr lang="en-US" sz="4300" dirty="0">
                <a:latin typeface="Times New Roman" panose="02020603050405020304" pitchFamily="18" charset="0"/>
                <a:cs typeface="Times New Roman" panose="02020603050405020304" pitchFamily="18" charset="0"/>
              </a:rPr>
              <a:t>A Child who is living with adhd</a:t>
            </a:r>
          </a:p>
        </p:txBody>
      </p:sp>
      <p:sp>
        <p:nvSpPr>
          <p:cNvPr id="13" name="Rectangle 12">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BDC6E64-7B0D-405F-9C83-444F99807CAA}"/>
              </a:ext>
            </a:extLst>
          </p:cNvPr>
          <p:cNvGraphicFramePr>
            <a:graphicFrameLocks noGrp="1"/>
          </p:cNvGraphicFramePr>
          <p:nvPr>
            <p:ph idx="1"/>
            <p:extLst>
              <p:ext uri="{D42A27DB-BD31-4B8C-83A1-F6EECF244321}">
                <p14:modId xmlns:p14="http://schemas.microsoft.com/office/powerpoint/2010/main" val="2911657573"/>
              </p:ext>
            </p:extLst>
          </p:nvPr>
        </p:nvGraphicFramePr>
        <p:xfrm>
          <a:off x="765051" y="2286001"/>
          <a:ext cx="6015897"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5454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person holding another person&#10;&#10;Description automatically generated with low confidence">
            <a:extLst>
              <a:ext uri="{FF2B5EF4-FFF2-40B4-BE49-F238E27FC236}">
                <a16:creationId xmlns:a16="http://schemas.microsoft.com/office/drawing/2014/main" id="{047A734B-58DC-47C2-93F1-A96E58313C0F}"/>
              </a:ext>
            </a:extLst>
          </p:cNvPr>
          <p:cNvPicPr>
            <a:picLocks noChangeAspect="1"/>
          </p:cNvPicPr>
          <p:nvPr/>
        </p:nvPicPr>
        <p:blipFill rotWithShape="1">
          <a:blip r:embed="rId2"/>
          <a:srcRect l="32195" r="3065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609FC948-ACEA-4B83-B656-A88A27AF45BC}"/>
              </a:ext>
            </a:extLst>
          </p:cNvPr>
          <p:cNvSpPr>
            <a:spLocks noGrp="1"/>
          </p:cNvSpPr>
          <p:nvPr>
            <p:ph type="title"/>
          </p:nvPr>
        </p:nvSpPr>
        <p:spPr>
          <a:xfrm>
            <a:off x="765051" y="382385"/>
            <a:ext cx="6015897" cy="1492132"/>
          </a:xfrm>
        </p:spPr>
        <p:txBody>
          <a:bodyPr>
            <a:normAutofit/>
          </a:bodyPr>
          <a:lstStyle/>
          <a:p>
            <a:r>
              <a:rPr lang="en-US" sz="4000">
                <a:latin typeface="Times New Roman" panose="02020603050405020304" pitchFamily="18" charset="0"/>
                <a:cs typeface="Times New Roman" panose="02020603050405020304" pitchFamily="18" charset="0"/>
              </a:rPr>
              <a:t>A Child who is living with autism</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71F1B7A-F225-4D31-843F-3450703FF0BD}"/>
              </a:ext>
            </a:extLst>
          </p:cNvPr>
          <p:cNvSpPr>
            <a:spLocks noGrp="1"/>
          </p:cNvSpPr>
          <p:nvPr>
            <p:ph idx="1"/>
          </p:nvPr>
        </p:nvSpPr>
        <p:spPr>
          <a:xfrm>
            <a:off x="765051" y="2286001"/>
            <a:ext cx="6015897" cy="3593591"/>
          </a:xfrm>
        </p:spPr>
        <p:txBody>
          <a:bodyPr>
            <a:normAutofit lnSpcReduction="10000"/>
          </a:bodyPr>
          <a:lstStyle/>
          <a:p>
            <a:pPr>
              <a:lnSpc>
                <a:spcPct val="100000"/>
              </a:lnSpc>
            </a:pPr>
            <a:r>
              <a:rPr lang="en-US" sz="1900" b="1" i="0" dirty="0">
                <a:effectLst/>
                <a:latin typeface="Times New Roman" panose="02020603050405020304" pitchFamily="18" charset="0"/>
                <a:cs typeface="Times New Roman" panose="02020603050405020304" pitchFamily="18" charset="0"/>
              </a:rPr>
              <a:t>A Boy Called Bat</a:t>
            </a:r>
            <a:br>
              <a:rPr lang="en-US" sz="1900" b="0" i="0" dirty="0">
                <a:effectLst/>
                <a:latin typeface="Times New Roman" panose="02020603050405020304" pitchFamily="18" charset="0"/>
                <a:cs typeface="Times New Roman" panose="02020603050405020304" pitchFamily="18" charset="0"/>
              </a:rPr>
            </a:br>
            <a:r>
              <a:rPr lang="en-US" sz="1900" b="0" i="1" dirty="0">
                <a:solidFill>
                  <a:schemeClr val="tx1"/>
                </a:solidFill>
                <a:effectLst/>
                <a:latin typeface="Times New Roman" panose="02020603050405020304" pitchFamily="18" charset="0"/>
                <a:cs typeface="Times New Roman" panose="02020603050405020304" pitchFamily="18" charset="0"/>
              </a:rPr>
              <a:t>Written by Elana K. Arnold, illustrated by Charles Santoso</a:t>
            </a:r>
            <a:endParaRPr lang="en-US" sz="1900" b="0" i="0" dirty="0">
              <a:solidFill>
                <a:schemeClr val="tx1"/>
              </a:solidFill>
              <a:effectLst/>
              <a:latin typeface="Times New Roman" panose="02020603050405020304" pitchFamily="18" charset="0"/>
              <a:cs typeface="Times New Roman" panose="02020603050405020304" pitchFamily="18" charset="0"/>
            </a:endParaRPr>
          </a:p>
          <a:p>
            <a:pPr>
              <a:lnSpc>
                <a:spcPct val="100000"/>
              </a:lnSpc>
            </a:pPr>
            <a:r>
              <a:rPr lang="en-US" sz="1900" b="0" i="0" dirty="0">
                <a:solidFill>
                  <a:schemeClr val="tx1"/>
                </a:solidFill>
                <a:effectLst/>
                <a:latin typeface="Times New Roman" panose="02020603050405020304" pitchFamily="18" charset="0"/>
                <a:cs typeface="Times New Roman" panose="02020603050405020304" pitchFamily="18" charset="0"/>
              </a:rPr>
              <a:t>On the surface, it’s a sweet boy-wants-pet story. Bixby’s (aka Bat’s) mom is a veterinarian, and she brings home a baby skunk that he desperately wants to keep. But readers with autism may relate to chatter about itchy and uncomfortable clothes, sticking with routines, and only having friends who are grown-ups. “It does a wonderful job of describing the day-to-day experience of high-functioning children with ASD,” says an expert at the Child Mind Institute. </a:t>
            </a:r>
          </a:p>
          <a:p>
            <a:pPr>
              <a:lnSpc>
                <a:spcPct val="100000"/>
              </a:lnSpc>
            </a:pPr>
            <a:endParaRPr lang="en-US" sz="1900" dirty="0"/>
          </a:p>
        </p:txBody>
      </p:sp>
    </p:spTree>
    <p:extLst>
      <p:ext uri="{BB962C8B-B14F-4D97-AF65-F5344CB8AC3E}">
        <p14:creationId xmlns:p14="http://schemas.microsoft.com/office/powerpoint/2010/main" val="2376075667"/>
      </p:ext>
    </p:extLst>
  </p:cSld>
  <p:clrMapOvr>
    <a:masterClrMapping/>
  </p:clrMapOvr>
  <p:transition spd="slow">
    <p:push dir="u"/>
  </p:transition>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DBF0E8C82E144A8A0C4F2FEC95D5F8" ma:contentTypeVersion="7" ma:contentTypeDescription="Create a new document." ma:contentTypeScope="" ma:versionID="d4344e63b6c8e34c5259c002b573abdc">
  <xsd:schema xmlns:xsd="http://www.w3.org/2001/XMLSchema" xmlns:xs="http://www.w3.org/2001/XMLSchema" xmlns:p="http://schemas.microsoft.com/office/2006/metadata/properties" xmlns:ns3="86e3f0b7-2a85-4acb-8592-d83a76ec1e95" xmlns:ns4="44d9f63c-963e-4c37-82d3-69f911062b60" targetNamespace="http://schemas.microsoft.com/office/2006/metadata/properties" ma:root="true" ma:fieldsID="cff14a025d6be1fafa7aaed9cf9ff5b6" ns3:_="" ns4:_="">
    <xsd:import namespace="86e3f0b7-2a85-4acb-8592-d83a76ec1e95"/>
    <xsd:import namespace="44d9f63c-963e-4c37-82d3-69f911062b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3f0b7-2a85-4acb-8592-d83a76ec1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d9f63c-963e-4c37-82d3-69f911062b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F33AC-4B00-4B88-9159-8F3048F40604}">
  <ds:schemaRefs>
    <ds:schemaRef ds:uri="http://schemas.microsoft.com/office/2006/metadata/properties"/>
    <ds:schemaRef ds:uri="http://purl.org/dc/terms/"/>
    <ds:schemaRef ds:uri="http://www.w3.org/XML/1998/namespace"/>
    <ds:schemaRef ds:uri="http://purl.org/dc/elements/1.1/"/>
    <ds:schemaRef ds:uri="http://purl.org/dc/dcmitype/"/>
    <ds:schemaRef ds:uri="44d9f63c-963e-4c37-82d3-69f911062b60"/>
    <ds:schemaRef ds:uri="http://schemas.microsoft.com/office/2006/documentManagement/types"/>
    <ds:schemaRef ds:uri="http://schemas.microsoft.com/office/infopath/2007/PartnerControls"/>
    <ds:schemaRef ds:uri="http://schemas.openxmlformats.org/package/2006/metadata/core-properties"/>
    <ds:schemaRef ds:uri="86e3f0b7-2a85-4acb-8592-d83a76ec1e95"/>
  </ds:schemaRefs>
</ds:datastoreItem>
</file>

<file path=customXml/itemProps2.xml><?xml version="1.0" encoding="utf-8"?>
<ds:datastoreItem xmlns:ds="http://schemas.openxmlformats.org/officeDocument/2006/customXml" ds:itemID="{034E6B1F-2688-4905-811D-1FBC27C0D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3f0b7-2a85-4acb-8592-d83a76ec1e95"/>
    <ds:schemaRef ds:uri="44d9f63c-963e-4c37-82d3-69f911062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A38C87-6B70-4035-B0B6-612F706AD2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1203</TotalTime>
  <Words>1632</Words>
  <Application>Microsoft Macintosh PowerPoint</Application>
  <PresentationFormat>Widescreen</PresentationFormat>
  <Paragraphs>40</Paragraphs>
  <Slides>13</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Gill Sans MT</vt:lpstr>
      <vt:lpstr>Impact</vt:lpstr>
      <vt:lpstr>Times New Roman</vt:lpstr>
      <vt:lpstr>Badge</vt:lpstr>
      <vt:lpstr>Portrayal of Mental Health Issues in Children’s Literature.</vt:lpstr>
      <vt:lpstr>PowerPoint Presentation</vt:lpstr>
      <vt:lpstr>Children with mental illness should be educated on ways to cope with their sickness, not being judged for being different , or being taught and raised to believe they are the odd one out. </vt:lpstr>
      <vt:lpstr>Using children's literature to confront the stigma of mental illness in a positive manner. </vt:lpstr>
      <vt:lpstr>PowerPoint Presentation</vt:lpstr>
      <vt:lpstr>PowerPoint Presentation</vt:lpstr>
      <vt:lpstr>Alice in wonderland </vt:lpstr>
      <vt:lpstr>A Child who is living with adhd</vt:lpstr>
      <vt:lpstr>A Child who is living with autism</vt:lpstr>
      <vt:lpstr>A child living with Depression</vt:lpstr>
      <vt:lpstr>PowerPoint Presentation</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Portrayal of Mental Health Issues in Children’s Literature.</dc:title>
  <dc:creator>Tamera Booker</dc:creator>
  <cp:lastModifiedBy>Til Turner</cp:lastModifiedBy>
  <cp:revision>12</cp:revision>
  <dcterms:created xsi:type="dcterms:W3CDTF">2021-11-07T04:01:22Z</dcterms:created>
  <dcterms:modified xsi:type="dcterms:W3CDTF">2024-07-23T23:11:37Z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0x0101004FDBF0E8C82E144A8A0C4F2FEC95D5F8</vt:lpwstr>
  </property>
</Properties>
</file>