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9" r:id="rId1"/>
  </p:sldMasterIdLst>
  <p:notesMasterIdLst>
    <p:notesMasterId r:id="rId16"/>
  </p:notesMasterIdLst>
  <p:sldIdLst>
    <p:sldId id="256" r:id="rId2"/>
    <p:sldId id="257" r:id="rId3"/>
    <p:sldId id="258" r:id="rId4"/>
    <p:sldId id="267" r:id="rId5"/>
    <p:sldId id="259" r:id="rId6"/>
    <p:sldId id="260" r:id="rId7"/>
    <p:sldId id="261" r:id="rId8"/>
    <p:sldId id="262" r:id="rId9"/>
    <p:sldId id="265" r:id="rId10"/>
    <p:sldId id="263" r:id="rId11"/>
    <p:sldId id="264" r:id="rId12"/>
    <p:sldId id="268" r:id="rId13"/>
    <p:sldId id="269" r:id="rId14"/>
    <p:sldId id="270"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53"/>
    <p:restoredTop sz="94830"/>
  </p:normalViewPr>
  <p:slideViewPr>
    <p:cSldViewPr snapToGrid="0" snapToObjects="1">
      <p:cViewPr varScale="1">
        <p:scale>
          <a:sx n="120" d="100"/>
          <a:sy n="120" d="100"/>
        </p:scale>
        <p:origin x="200"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B9092D-F3EF-4B39-AE1D-19DBE04A0A89}" type="doc">
      <dgm:prSet loTypeId="urn:microsoft.com/office/officeart/2005/8/layout/equation2" loCatId="relationship" qsTypeId="urn:microsoft.com/office/officeart/2005/8/quickstyle/simple1" qsCatId="simple" csTypeId="urn:microsoft.com/office/officeart/2005/8/colors/accent1_2" csCatId="accent1" phldr="1"/>
      <dgm:spPr/>
    </dgm:pt>
    <dgm:pt modelId="{D5338EF6-475F-477C-9519-DB065BECE26F}">
      <dgm:prSet phldrT="[Text]" phldr="0"/>
      <dgm:spPr/>
      <dgm:t>
        <a:bodyPr/>
        <a:lstStyle/>
        <a:p>
          <a:pPr rtl="0"/>
          <a:r>
            <a:rPr lang="en-US" dirty="0">
              <a:latin typeface="Century Schoolbook" panose="02040604050505020304"/>
            </a:rPr>
            <a:t>ID </a:t>
          </a:r>
          <a:endParaRPr lang="en-US" dirty="0"/>
        </a:p>
      </dgm:t>
    </dgm:pt>
    <dgm:pt modelId="{C135E7CB-1076-475E-9088-F1078EEDC5FE}" type="parTrans" cxnId="{3053DDB0-0EDD-485E-B69D-4F91A1A68D60}">
      <dgm:prSet/>
      <dgm:spPr/>
    </dgm:pt>
    <dgm:pt modelId="{E0E26AE8-B922-4F2E-B6BC-870C7F63D744}" type="sibTrans" cxnId="{3053DDB0-0EDD-485E-B69D-4F91A1A68D60}">
      <dgm:prSet/>
      <dgm:spPr/>
      <dgm:t>
        <a:bodyPr/>
        <a:lstStyle/>
        <a:p>
          <a:endParaRPr lang="en-US"/>
        </a:p>
      </dgm:t>
    </dgm:pt>
    <dgm:pt modelId="{23BB8BE7-8DF7-45F5-8E98-22A52F05BF69}">
      <dgm:prSet phldrT="[Text]" phldr="0"/>
      <dgm:spPr/>
      <dgm:t>
        <a:bodyPr/>
        <a:lstStyle/>
        <a:p>
          <a:pPr rtl="0"/>
          <a:r>
            <a:rPr lang="en-US" dirty="0">
              <a:latin typeface="Century Schoolbook" panose="02040604050505020304"/>
            </a:rPr>
            <a:t>Super Ego</a:t>
          </a:r>
          <a:endParaRPr lang="en-US" dirty="0"/>
        </a:p>
      </dgm:t>
    </dgm:pt>
    <dgm:pt modelId="{C1DC9C3D-2E97-4A04-A5ED-232A93DD68ED}" type="parTrans" cxnId="{98E2297D-1D28-452D-8DEE-BAEFC4B87FC7}">
      <dgm:prSet/>
      <dgm:spPr/>
    </dgm:pt>
    <dgm:pt modelId="{926EA802-7F99-4194-BA05-BE04548AE36E}" type="sibTrans" cxnId="{98E2297D-1D28-452D-8DEE-BAEFC4B87FC7}">
      <dgm:prSet/>
      <dgm:spPr/>
      <dgm:t>
        <a:bodyPr/>
        <a:lstStyle/>
        <a:p>
          <a:endParaRPr lang="en-US"/>
        </a:p>
      </dgm:t>
    </dgm:pt>
    <dgm:pt modelId="{5C346BB0-D706-4DD8-BB01-6873CA1C925B}">
      <dgm:prSet phldrT="[Text]" phldr="0"/>
      <dgm:spPr/>
      <dgm:t>
        <a:bodyPr/>
        <a:lstStyle/>
        <a:p>
          <a:r>
            <a:rPr lang="en-US" dirty="0">
              <a:latin typeface="Century Schoolbook" panose="02040604050505020304"/>
            </a:rPr>
            <a:t>Ego</a:t>
          </a:r>
          <a:endParaRPr lang="en-US" dirty="0"/>
        </a:p>
      </dgm:t>
    </dgm:pt>
    <dgm:pt modelId="{F58E9E88-BDDB-4BC1-99B3-5C739F460019}" type="parTrans" cxnId="{05F66280-A584-40F7-BD97-66365667177B}">
      <dgm:prSet/>
      <dgm:spPr/>
    </dgm:pt>
    <dgm:pt modelId="{72632C0F-BCE3-45A3-AC8B-1D006E481DCC}" type="sibTrans" cxnId="{05F66280-A584-40F7-BD97-66365667177B}">
      <dgm:prSet/>
      <dgm:spPr/>
    </dgm:pt>
    <dgm:pt modelId="{8B419E43-53AE-46FB-98D2-4117E3C6BA9E}" type="pres">
      <dgm:prSet presAssocID="{7BB9092D-F3EF-4B39-AE1D-19DBE04A0A89}" presName="Name0" presStyleCnt="0">
        <dgm:presLayoutVars>
          <dgm:dir/>
          <dgm:resizeHandles val="exact"/>
        </dgm:presLayoutVars>
      </dgm:prSet>
      <dgm:spPr/>
    </dgm:pt>
    <dgm:pt modelId="{73DBB6D8-5E6B-4500-8DA1-091B825BC12A}" type="pres">
      <dgm:prSet presAssocID="{7BB9092D-F3EF-4B39-AE1D-19DBE04A0A89}" presName="vNodes" presStyleCnt="0"/>
      <dgm:spPr/>
    </dgm:pt>
    <dgm:pt modelId="{41FCA958-5EF7-4448-BC35-71323831B598}" type="pres">
      <dgm:prSet presAssocID="{D5338EF6-475F-477C-9519-DB065BECE26F}" presName="node" presStyleLbl="node1" presStyleIdx="0" presStyleCnt="3">
        <dgm:presLayoutVars>
          <dgm:bulletEnabled val="1"/>
        </dgm:presLayoutVars>
      </dgm:prSet>
      <dgm:spPr/>
    </dgm:pt>
    <dgm:pt modelId="{6A17F14E-A069-434B-8D63-AA32FD1423F1}" type="pres">
      <dgm:prSet presAssocID="{E0E26AE8-B922-4F2E-B6BC-870C7F63D744}" presName="spacerT" presStyleCnt="0"/>
      <dgm:spPr/>
    </dgm:pt>
    <dgm:pt modelId="{6B97CF2F-780E-44F4-8B63-B4905BBA9DF4}" type="pres">
      <dgm:prSet presAssocID="{E0E26AE8-B922-4F2E-B6BC-870C7F63D744}" presName="sibTrans" presStyleLbl="sibTrans2D1" presStyleIdx="0" presStyleCnt="2"/>
      <dgm:spPr/>
    </dgm:pt>
    <dgm:pt modelId="{E61AB07C-E558-4AA3-A243-3DB1CF160077}" type="pres">
      <dgm:prSet presAssocID="{E0E26AE8-B922-4F2E-B6BC-870C7F63D744}" presName="spacerB" presStyleCnt="0"/>
      <dgm:spPr/>
    </dgm:pt>
    <dgm:pt modelId="{BD9C42A0-0F9E-4E84-B3DD-4858F0F02564}" type="pres">
      <dgm:prSet presAssocID="{23BB8BE7-8DF7-45F5-8E98-22A52F05BF69}" presName="node" presStyleLbl="node1" presStyleIdx="1" presStyleCnt="3">
        <dgm:presLayoutVars>
          <dgm:bulletEnabled val="1"/>
        </dgm:presLayoutVars>
      </dgm:prSet>
      <dgm:spPr/>
    </dgm:pt>
    <dgm:pt modelId="{48799074-7F46-4189-94BF-C764B6A6E509}" type="pres">
      <dgm:prSet presAssocID="{7BB9092D-F3EF-4B39-AE1D-19DBE04A0A89}" presName="sibTransLast" presStyleLbl="sibTrans2D1" presStyleIdx="1" presStyleCnt="2"/>
      <dgm:spPr/>
    </dgm:pt>
    <dgm:pt modelId="{46172D99-28F8-44C9-A6EB-AF083268FF7B}" type="pres">
      <dgm:prSet presAssocID="{7BB9092D-F3EF-4B39-AE1D-19DBE04A0A89}" presName="connectorText" presStyleLbl="sibTrans2D1" presStyleIdx="1" presStyleCnt="2"/>
      <dgm:spPr/>
    </dgm:pt>
    <dgm:pt modelId="{12B54B15-B3D7-453B-A4A1-CE168BE5031A}" type="pres">
      <dgm:prSet presAssocID="{7BB9092D-F3EF-4B39-AE1D-19DBE04A0A89}" presName="lastNode" presStyleLbl="node1" presStyleIdx="2" presStyleCnt="3">
        <dgm:presLayoutVars>
          <dgm:bulletEnabled val="1"/>
        </dgm:presLayoutVars>
      </dgm:prSet>
      <dgm:spPr/>
    </dgm:pt>
  </dgm:ptLst>
  <dgm:cxnLst>
    <dgm:cxn modelId="{1FCE441B-257D-46CD-8F70-25726D0892CD}" type="presOf" srcId="{926EA802-7F99-4194-BA05-BE04548AE36E}" destId="{46172D99-28F8-44C9-A6EB-AF083268FF7B}" srcOrd="1" destOrd="0" presId="urn:microsoft.com/office/officeart/2005/8/layout/equation2"/>
    <dgm:cxn modelId="{5E7CE848-81CA-4DDF-A048-0A56D6B4660E}" type="presOf" srcId="{E0E26AE8-B922-4F2E-B6BC-870C7F63D744}" destId="{6B97CF2F-780E-44F4-8B63-B4905BBA9DF4}" srcOrd="0" destOrd="0" presId="urn:microsoft.com/office/officeart/2005/8/layout/equation2"/>
    <dgm:cxn modelId="{1DB5C55F-18BC-4DD3-95C3-6B38F93229A3}" type="presOf" srcId="{D5338EF6-475F-477C-9519-DB065BECE26F}" destId="{41FCA958-5EF7-4448-BC35-71323831B598}" srcOrd="0" destOrd="0" presId="urn:microsoft.com/office/officeart/2005/8/layout/equation2"/>
    <dgm:cxn modelId="{98E2297D-1D28-452D-8DEE-BAEFC4B87FC7}" srcId="{7BB9092D-F3EF-4B39-AE1D-19DBE04A0A89}" destId="{23BB8BE7-8DF7-45F5-8E98-22A52F05BF69}" srcOrd="1" destOrd="0" parTransId="{C1DC9C3D-2E97-4A04-A5ED-232A93DD68ED}" sibTransId="{926EA802-7F99-4194-BA05-BE04548AE36E}"/>
    <dgm:cxn modelId="{05F66280-A584-40F7-BD97-66365667177B}" srcId="{7BB9092D-F3EF-4B39-AE1D-19DBE04A0A89}" destId="{5C346BB0-D706-4DD8-BB01-6873CA1C925B}" srcOrd="2" destOrd="0" parTransId="{F58E9E88-BDDB-4BC1-99B3-5C739F460019}" sibTransId="{72632C0F-BCE3-45A3-AC8B-1D006E481DCC}"/>
    <dgm:cxn modelId="{3053DDB0-0EDD-485E-B69D-4F91A1A68D60}" srcId="{7BB9092D-F3EF-4B39-AE1D-19DBE04A0A89}" destId="{D5338EF6-475F-477C-9519-DB065BECE26F}" srcOrd="0" destOrd="0" parTransId="{C135E7CB-1076-475E-9088-F1078EEDC5FE}" sibTransId="{E0E26AE8-B922-4F2E-B6BC-870C7F63D744}"/>
    <dgm:cxn modelId="{864702B5-FE9F-4710-958A-06CAEF95D41F}" type="presOf" srcId="{23BB8BE7-8DF7-45F5-8E98-22A52F05BF69}" destId="{BD9C42A0-0F9E-4E84-B3DD-4858F0F02564}" srcOrd="0" destOrd="0" presId="urn:microsoft.com/office/officeart/2005/8/layout/equation2"/>
    <dgm:cxn modelId="{29BBAAD0-9DD1-459F-A79C-1EF8B95D09F5}" type="presOf" srcId="{926EA802-7F99-4194-BA05-BE04548AE36E}" destId="{48799074-7F46-4189-94BF-C764B6A6E509}" srcOrd="0" destOrd="0" presId="urn:microsoft.com/office/officeart/2005/8/layout/equation2"/>
    <dgm:cxn modelId="{915E7FEB-6794-4C07-9A21-21713285AFFC}" type="presOf" srcId="{5C346BB0-D706-4DD8-BB01-6873CA1C925B}" destId="{12B54B15-B3D7-453B-A4A1-CE168BE5031A}" srcOrd="0" destOrd="0" presId="urn:microsoft.com/office/officeart/2005/8/layout/equation2"/>
    <dgm:cxn modelId="{79CB5FFC-D672-4DC6-9F68-48B70D1C11FC}" type="presOf" srcId="{7BB9092D-F3EF-4B39-AE1D-19DBE04A0A89}" destId="{8B419E43-53AE-46FB-98D2-4117E3C6BA9E}" srcOrd="0" destOrd="0" presId="urn:microsoft.com/office/officeart/2005/8/layout/equation2"/>
    <dgm:cxn modelId="{87D2BB65-DE34-4B9B-A221-7B9BA9553249}" type="presParOf" srcId="{8B419E43-53AE-46FB-98D2-4117E3C6BA9E}" destId="{73DBB6D8-5E6B-4500-8DA1-091B825BC12A}" srcOrd="0" destOrd="0" presId="urn:microsoft.com/office/officeart/2005/8/layout/equation2"/>
    <dgm:cxn modelId="{87950E8A-2399-4B6C-897E-73590B4D8612}" type="presParOf" srcId="{73DBB6D8-5E6B-4500-8DA1-091B825BC12A}" destId="{41FCA958-5EF7-4448-BC35-71323831B598}" srcOrd="0" destOrd="0" presId="urn:microsoft.com/office/officeart/2005/8/layout/equation2"/>
    <dgm:cxn modelId="{EDB45868-3E27-4AAB-A88A-AEE23BCE08FF}" type="presParOf" srcId="{73DBB6D8-5E6B-4500-8DA1-091B825BC12A}" destId="{6A17F14E-A069-434B-8D63-AA32FD1423F1}" srcOrd="1" destOrd="0" presId="urn:microsoft.com/office/officeart/2005/8/layout/equation2"/>
    <dgm:cxn modelId="{BE5DE7D1-0B61-4208-87B2-78342725A941}" type="presParOf" srcId="{73DBB6D8-5E6B-4500-8DA1-091B825BC12A}" destId="{6B97CF2F-780E-44F4-8B63-B4905BBA9DF4}" srcOrd="2" destOrd="0" presId="urn:microsoft.com/office/officeart/2005/8/layout/equation2"/>
    <dgm:cxn modelId="{A7BF30A7-5659-47B6-8A0B-A1DF4B5341BE}" type="presParOf" srcId="{73DBB6D8-5E6B-4500-8DA1-091B825BC12A}" destId="{E61AB07C-E558-4AA3-A243-3DB1CF160077}" srcOrd="3" destOrd="0" presId="urn:microsoft.com/office/officeart/2005/8/layout/equation2"/>
    <dgm:cxn modelId="{F1FC569A-6423-49E9-8CE7-ECB1CDCD4C80}" type="presParOf" srcId="{73DBB6D8-5E6B-4500-8DA1-091B825BC12A}" destId="{BD9C42A0-0F9E-4E84-B3DD-4858F0F02564}" srcOrd="4" destOrd="0" presId="urn:microsoft.com/office/officeart/2005/8/layout/equation2"/>
    <dgm:cxn modelId="{FA0C15CC-6DEF-4C5D-B55D-14D341BCB01F}" type="presParOf" srcId="{8B419E43-53AE-46FB-98D2-4117E3C6BA9E}" destId="{48799074-7F46-4189-94BF-C764B6A6E509}" srcOrd="1" destOrd="0" presId="urn:microsoft.com/office/officeart/2005/8/layout/equation2"/>
    <dgm:cxn modelId="{1DA3D47C-E38A-42F1-AF2C-97B06799C63F}" type="presParOf" srcId="{48799074-7F46-4189-94BF-C764B6A6E509}" destId="{46172D99-28F8-44C9-A6EB-AF083268FF7B}" srcOrd="0" destOrd="0" presId="urn:microsoft.com/office/officeart/2005/8/layout/equation2"/>
    <dgm:cxn modelId="{5647D80D-DE49-44C8-8AD6-F8DDEEAF9EFD}" type="presParOf" srcId="{8B419E43-53AE-46FB-98D2-4117E3C6BA9E}" destId="{12B54B15-B3D7-453B-A4A1-CE168BE5031A}" srcOrd="2" destOrd="0" presId="urn:microsoft.com/office/officeart/2005/8/layout/equati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CA958-5EF7-4448-BC35-71323831B598}">
      <dsp:nvSpPr>
        <dsp:cNvPr id="0" name=""/>
        <dsp:cNvSpPr/>
      </dsp:nvSpPr>
      <dsp:spPr>
        <a:xfrm>
          <a:off x="2089" y="64200"/>
          <a:ext cx="741669" cy="741669"/>
        </a:xfrm>
        <a:prstGeom prst="ellipse">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en-US" sz="1300" kern="1200" dirty="0">
              <a:latin typeface="Century Schoolbook" panose="02040604050505020304"/>
            </a:rPr>
            <a:t>ID </a:t>
          </a:r>
          <a:endParaRPr lang="en-US" sz="1300" kern="1200" dirty="0"/>
        </a:p>
      </dsp:txBody>
      <dsp:txXfrm>
        <a:off x="110704" y="172815"/>
        <a:ext cx="524439" cy="524439"/>
      </dsp:txXfrm>
    </dsp:sp>
    <dsp:sp modelId="{6B97CF2F-780E-44F4-8B63-B4905BBA9DF4}">
      <dsp:nvSpPr>
        <dsp:cNvPr id="0" name=""/>
        <dsp:cNvSpPr/>
      </dsp:nvSpPr>
      <dsp:spPr>
        <a:xfrm>
          <a:off x="157839" y="866093"/>
          <a:ext cx="430168" cy="430168"/>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14858" y="1030589"/>
        <a:ext cx="316130" cy="101176"/>
      </dsp:txXfrm>
    </dsp:sp>
    <dsp:sp modelId="{BD9C42A0-0F9E-4E84-B3DD-4858F0F02564}">
      <dsp:nvSpPr>
        <dsp:cNvPr id="0" name=""/>
        <dsp:cNvSpPr/>
      </dsp:nvSpPr>
      <dsp:spPr>
        <a:xfrm>
          <a:off x="2089" y="1356485"/>
          <a:ext cx="741669" cy="741669"/>
        </a:xfrm>
        <a:prstGeom prst="ellipse">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en-US" sz="1300" kern="1200" dirty="0">
              <a:latin typeface="Century Schoolbook" panose="02040604050505020304"/>
            </a:rPr>
            <a:t>Super Ego</a:t>
          </a:r>
          <a:endParaRPr lang="en-US" sz="1300" kern="1200" dirty="0"/>
        </a:p>
      </dsp:txBody>
      <dsp:txXfrm>
        <a:off x="110704" y="1465100"/>
        <a:ext cx="524439" cy="524439"/>
      </dsp:txXfrm>
    </dsp:sp>
    <dsp:sp modelId="{48799074-7F46-4189-94BF-C764B6A6E509}">
      <dsp:nvSpPr>
        <dsp:cNvPr id="0" name=""/>
        <dsp:cNvSpPr/>
      </dsp:nvSpPr>
      <dsp:spPr>
        <a:xfrm>
          <a:off x="855009" y="943226"/>
          <a:ext cx="235850" cy="2759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855009" y="998406"/>
        <a:ext cx="165095" cy="165541"/>
      </dsp:txXfrm>
    </dsp:sp>
    <dsp:sp modelId="{12B54B15-B3D7-453B-A4A1-CE168BE5031A}">
      <dsp:nvSpPr>
        <dsp:cNvPr id="0" name=""/>
        <dsp:cNvSpPr/>
      </dsp:nvSpPr>
      <dsp:spPr>
        <a:xfrm>
          <a:off x="1188760" y="339507"/>
          <a:ext cx="1483339" cy="1483339"/>
        </a:xfrm>
        <a:prstGeom prst="ellipse">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US" sz="4200" kern="1200" dirty="0">
              <a:latin typeface="Century Schoolbook" panose="02040604050505020304"/>
            </a:rPr>
            <a:t>Ego</a:t>
          </a:r>
          <a:endParaRPr lang="en-US" sz="4200" kern="1200" dirty="0"/>
        </a:p>
      </dsp:txBody>
      <dsp:txXfrm>
        <a:off x="1405990" y="556737"/>
        <a:ext cx="1048879" cy="1048879"/>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16:17:05.71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3226 8457 16383 0 0,'2'0'0'0'0,"2"0"0"0"0,7 0 0 0 0,6 0 0 0 0,6 0 0 0 0,6 0 0 0 0,7 0 0 0 0,5 0 0 0 0,1 0 0 0 0,-3 0 0 0 0,0 0 0 0 0,-2 2 0 0 0,-2 1 0 0 0,-3 0 0 0 0,-4 1 0 0 0,-2 0 0 0 0,-4 0 0 0 0,-2 0 0 0 0,-2 0 0 0 0,-2 0 0 0 0,-1 0 0 0 0,0 0 0 0 0,0 0 0 0 0,3-2 0 0 0,1 1 0 0 0,2 1 0 0 0,2 0 0 0 0,0 1 0 0 0,2-1 0 0 0,2 1 0 0 0,0-1 0 0 0,2-1 0 0 0,2 0 0 0 0,3-2 0 0 0,-1 2 0 0 0,4 0 0 0 0,2-1 0 0 0,1 0 0 0 0,3 0 0 0 0,0-2 0 0 0,3 1 0 0 0,0-1 0 0 0,-1 0 0 0 0,-2-1 0 0 0,-2 1 0 0 0,-1 0 0 0 0,-4 0 0 0 0,-1 0 0 0 0,-2 0 0 0 0,-4 0 0 0 0,-2 0 0 0 0,-2 0 0 0 0,-3 0 0 0 0,-2 2 0 0 0,0 1 0 0 0,0-1 0 0 0,2 0 0 0 0,2 0 0 0 0,4-1 0 0 0,2 1 0 0 0,2 1 0 0 0,-1-1 0 0 0,1 0 0 0 0,-1 0 0 0 0,1-2 0 0 0,-1 1 0 0 0,-2-1 0 0 0,-2 0 0 0 0,-2 0 0 0 0,0 0 0 0 0,1 0 0 0 0,0-1 0 0 0,3 1 0 0 0,2 0 0 0 0,3 0 0 0 0,2 0 0 0 0,5 0 0 0 0,1 0 0 0 0,0 0 0 0 0,3 0 0 0 0,3 0 0 0 0,-1 0 0 0 0,2 0 0 0 0,-1 0 0 0 0,1 0 0 0 0,1 0 0 0 0,2 0 0 0 0,1 0 0 0 0,-2 0 0 0 0,1 0 0 0 0,0 0 0 0 0,-2 0 0 0 0,-3 0 0 0 0,-3 0 0 0 0,-5 0 0 0 0,-8 0 0 0 0,-4 0 0 0 0,-6 0 0 0 0,-2 0 0 0 0,-3 0 0 0 0,1 0 0 0 0,0 0 0 0 0,2 0 0 0 0,4 0 0 0 0,2 0 0 0 0,1 0 0 0 0,0 0 0 0 0,-1 0 0 0 0,0 0 0 0 0,-1 0 0 0 0,-3 0 0 0 0,-2 0 0 0 0,-4 0 0 0 0,-1 0 0 0 0,-1 0 0 0 0,1 0 0 0 0,1 0 0 0 0,2 0 0 0 0,2 0 0 0 0,2 0 0 0 0,1 0 0 0 0,2 0 0 0 0,-1 0 0 0 0,1 0 0 0 0,-1 0 0 0 0,1 0 0 0 0,-3 0 0 0 0,-2 0 0 0 0,-1 0 0 0 0,0 0 0 0 0,-1 0 0 0 0,4 0 0 0 0,1 0 0 0 0,4 0 0 0 0,4 0 0 0 0,4 0 0 0 0,1 0 0 0 0,0 0 0 0 0,-2 0 0 0 0,-3 0 0 0 0,-3 0 0 0 0,-4 0 0 0 0,-4 0 0 0 0,-1 0 0 0 0,-2 0 0 0 0,0 0 0 0 0,1 0 0 0 0,0 0 0 0 0,1 0 0 0 0,1 0 0 0 0,-1 0 0 0 0,1 0 0 0 0,-1 0 0 0 0,0 0 0 0 0,3 0 0 0 0,3 0 0 0 0,1 0 0 0 0,0 0 0 0 0,-3 0 0 0 0,0 0 0 0 0,-3 0 0 0 0,-3 0 0 0 0,-2 0 0 0 0,-1 0 0 0 0,-2 0 0 0 0,-1 0 0 0 0,0 0 0 0 0,0 0 0 0 0,0 0 0 0 0,1 0 0 0 0,-1 0 0 0 0,0 0 0 0 0,1 0 0 0 0,-1 0 0 0 0,1 0 0 0 0,-1 0 0 0 0,1 0 0 0 0,-1 0 0 0 0,1 0 0 0 0,-1 0 0 0 0,1 0 0 0 0,-1 0 0 0 0,-3 0 0 0 0,-3 0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16:17:05.71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3183 9191 16383 0 0,'2'0'0'0'0,"2"0"0"0"0,3 0 0 0 0,1 0 0 0 0,1 0 0 0 0,2 0 0 0 0,0 0 0 0 0,2 0 0 0 0,3 0 0 0 0,2 0 0 0 0,3 0 0 0 0,2 0 0 0 0,2 0 0 0 0,8 0 0 0 0,4 0 0 0 0,5 0 0 0 0,0 0 0 0 0,2 0 0 0 0,0 0 0 0 0,-1 0 0 0 0,1 0 0 0 0,1 0 0 0 0,-5 0 0 0 0,-1 0 0 0 0,-2 0 0 0 0,-3 0 0 0 0,-3 0 0 0 0,-3 0 0 0 0,1 0 0 0 0,-2 0 0 0 0,2 0 0 0 0,0 0 0 0 0,1 0 0 0 0,0 0 0 0 0,1 0 0 0 0,-1 0 0 0 0,2 0 0 0 0,-2 0 0 0 0,2 0 0 0 0,0 0 0 0 0,1 0 0 0 0,-1 0 0 0 0,2 0 0 0 0,2 0 0 0 0,-2 0 0 0 0,0 0 0 0 0,1 0 0 0 0,-2 0 0 0 0,-2 0 0 0 0,-3 0 0 0 0,-2 0 0 0 0,1 0 0 0 0,0 0 0 0 0,-1 0 0 0 0,0 0 0 0 0,-2 0 0 0 0,0 0 0 0 0,0 0 0 0 0,-1 0 0 0 0,-2 0 0 0 0,-3 0 0 0 0,0 0 0 0 0,-2 0 0 0 0,-2 0 0 0 0,-1 0 0 0 0,1 0 0 0 0,2 0 0 0 0,2 0 0 0 0,2 0 0 0 0,2 0 0 0 0,3 0 0 0 0,5 0 0 0 0,3 0 0 0 0,-1 0 0 0 0,2 0 0 0 0,2 0 0 0 0,-3 0 0 0 0,-1 0 0 0 0,-4 0 0 0 0,1 0 0 0 0,-1 0 0 0 0,2 0 0 0 0,-1 0 0 0 0,2 0 0 0 0,1 0 0 0 0,0 0 0 0 0,1 0 0 0 0,-2 0 0 0 0,1 0 0 0 0,-1 0 0 0 0,-4 0 0 0 0,-3 0 0 0 0,-3 0 0 0 0,-4 0 0 0 0,-3 0 0 0 0,-2 0 0 0 0,1 0 0 0 0,2 0 0 0 0,2 0 0 0 0,3 0 0 0 0,2 0 0 0 0,3 0 0 0 0,4 0 0 0 0,2 0 0 0 0,-2 0 0 0 0,-1 0 0 0 0,-1 0 0 0 0,-2 0 0 0 0,0 0 0 0 0,-2 0 0 0 0,-2 0 0 0 0,-1 0 0 0 0,1 0 0 0 0,-1 0 0 0 0,2 0 0 0 0,0 0 0 0 0,1 0 0 0 0,-3 0 0 0 0,1 0 0 0 0,-3 0 0 0 0,1 0 0 0 0,0 0 0 0 0,3 0 0 0 0,3 0 0 0 0,0 0 0 0 0,1 0 0 0 0,-1 0 0 0 0,-1 0 0 0 0,-2 0 0 0 0,-1 0 0 0 0,-2 0 0 0 0,-3 0 0 0 0,-2 0 0 0 0,-2 0 0 0 0,-1 0 0 0 0,-1 0 0 0 0,2 0 0 0 0,3 0 0 0 0,1 0 0 0 0,1 0 0 0 0,0 0 0 0 0,-1 0 0 0 0,-2 0 0 0 0,-1 0 0 0 0,-1 0 0 0 0,-1 0 0 0 0,-1 0 0 0 0,0 0 0 0 0,1 0 0 0 0,-1-1 0 0 0,0-2 0 0 0,1 1 0 0 0,-1 0 0 0 0,0 1 0 0 0,1 0 0 0 0,2 1 0 0 0,0-1 0 0 0,0 1 0 0 0,2 0 0 0 0,2 1 0 0 0,0-1 0 0 0,2 0 0 0 0,-2 0 0 0 0,1 0 0 0 0,-1 0 0 0 0,-2 0 0 0 0,-1 0 0 0 0,1 0 0 0 0,1 0 0 0 0,1 0 0 0 0,0 0 0 0 0,0 0 0 0 0,-1 0 0 0 0,-2 0 0 0 0,-2 0 0 0 0,0 0 0 0 0,-1 0 0 0 0,-1 0 0 0 0,0 0 0 0 0,0 0 0 0 0,1 0 0 0 0,-1 0 0 0 0,0 0 0 0 0,1 0 0 0 0,-1 0 0 0 0,1 0 0 0 0,-1 0 0 0 0,-1 0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16:17:05.71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3203 9791 16383 0 0,'4'0'0'0'0,"8"0"0"0"0,6 0 0 0 0,6 0 0 0 0,5 0 0 0 0,12 0 0 0 0,1 0 0 0 0,11 0 0 0 0,3 3 0 0 0,4-1 0 0 0,13 4 0 0 0,4 3 0 0 0,-3-1 0 0 0,0 2 0 0 0,3 1 0 0 0,2-1 0 0 0,-4 0 0 0 0,-4-1 0 0 0,-6-3 0 0 0,-3 0 0 0 0,-1 0 0 0 0,0-2 0 0 0,-2-2 0 0 0,2 0 0 0 0,-2-2 0 0 0,-3 1 0 0 0,-3-2 0 0 0,-8 1 0 0 0,-6 0 0 0 0,-7 0 0 0 0,-7-1 0 0 0,-6 1 0 0 0,-4 0 0 0 0,-3 0 0 0 0,-2 0 0 0 0,0 0 0 0 0,-1 0 0 0 0,0 0 0 0 0,1 0 0 0 0,2 0 0 0 0,5 0 0 0 0,8 0 0 0 0,4 0 0 0 0,5 0 0 0 0,3 0 0 0 0,1 0 0 0 0,5-2 0 0 0,0-1 0 0 0,0 0 0 0 0,-1 0 0 0 0,-3 2 0 0 0,-2 0 0 0 0,-4 0 0 0 0,-3-1 0 0 0,-3-1 0 0 0,-2 1 0 0 0,-1 0 0 0 0,2 1 0 0 0,3 0 0 0 0,2 0 0 0 0,7 1 0 0 0,2 0 0 0 0,5 0 0 0 0,3 0 0 0 0,4 1 0 0 0,1-1 0 0 0,3 0 0 0 0,-3 0 0 0 0,-4 0 0 0 0,-3 0 0 0 0,-6 0 0 0 0,-3 0 0 0 0,-1 0 0 0 0,-3 0 0 0 0,-1 0 0 0 0,-1 0 0 0 0,0 0 0 0 0,-2 0 0 0 0,0 0 0 0 0,-3 0 0 0 0,-1 0 0 0 0,2 0 0 0 0,0 0 0 0 0,-1 0 0 0 0,0 0 0 0 0,-1 0 0 0 0,-1 0 0 0 0,-1 0 0 0 0,1 0 0 0 0,-3 0 0 0 0,-1 0 0 0 0,0 0 0 0 0,1 0 0 0 0,1 0 0 0 0,0 0 0 0 0,1 0 0 0 0,2 0 0 0 0,5 0 0 0 0,0 0 0 0 0,1 0 0 0 0,3 0 0 0 0,-1 0 0 0 0,1 0 0 0 0,-2 0 0 0 0,-2 0 0 0 0,0 0 0 0 0,-1 0 0 0 0,1 0 0 0 0,2 0 0 0 0,0 0 0 0 0,0 0 0 0 0,2 0 0 0 0,-1 0 0 0 0,0 0 0 0 0,-1 0 0 0 0,0 0 0 0 0,-2 0 0 0 0,-1 0 0 0 0,-2 0 0 0 0,1 0 0 0 0,0 0 0 0 0,-2 0 0 0 0,0 0 0 0 0,-1 0 0 0 0,-1 0 0 0 0,0 0 0 0 0,-1 0 0 0 0,0 0 0 0 0,-2 0 0 0 0,-1 0 0 0 0,0 0 0 0 0,4 0 0 0 0,1 0 0 0 0,3 0 0 0 0,1 0 0 0 0,1 0 0 0 0,3 0 0 0 0,2 0 0 0 0,-1 0 0 0 0,1 0 0 0 0,0 0 0 0 0,-2 0 0 0 0,1 0 0 0 0,-2 0 0 0 0,0 0 0 0 0,-2 0 0 0 0,-1 0 0 0 0,-2 0 0 0 0,-2 0 0 0 0,-3 0 0 0 0,-2 0 0 0 0,-1 0 0 0 0,-4 0 0 0 0,1 0 0 0 0,-1 0 0 0 0,-2 0 0 0 0,0 0 0 0 0,-1 0 0 0 0,-1 0 0 0 0,1 0 0 0 0,2 0 0 0 0,1 0 0 0 0,2 0 0 0 0,3 0 0 0 0,-1 0 0 0 0,1 0 0 0 0,-2 0 0 0 0,1 0 0 0 0,0 0 0 0 0,-1 0 0 0 0,1 0 0 0 0,1 0 0 0 0,0-2 0 0 0,5-1 0 0 0,0 1 0 0 0,2 0 0 0 0,-1 0 0 0 0,-3 1 0 0 0,-2 1 0 0 0,-1 0 0 0 0,-4 0 0 0 0,0 0 0 0 0,-1 0 0 0 0,1 0 0 0 0,0 0 0 0 0,0 0 0 0 0,0 0 0 0 0,-1 0 0 0 0,-1 0 0 0 0,-2 0 0 0 0,-1 0 0 0 0,0 0 0 0 0,0 0 0 0 0,-1 0 0 0 0,-1-2 0 0 0,-2 0 0 0 0,1 0 0 0 0,1 0 0 0 0,0 1 0 0 0,1 0 0 0 0,0 0 0 0 0,2 1 0 0 0,2 0 0 0 0,-1 0 0 0 0,0 0 0 0 0,-1 0 0 0 0,0 1 0 0 0,-1-1 0 0 0,0 0 0 0 0,-3 0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21T16:17:05.72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3156 10443 16383 0 0,'1'0'0'0'0,"3"0"0"0"0,3 0 0 0 0,1 0 0 0 0,2 0 0 0 0,2 0 0 0 0,2 0 0 0 0,0 0 0 0 0,-1 0 0 0 0,1 0 0 0 0,1 0 0 0 0,1 0 0 0 0,0-1 0 0 0,1-2 0 0 0,2 1 0 0 0,1 0 0 0 0,2-1 0 0 0,0 0 0 0 0,4 0 0 0 0,1 0 0 0 0,0 2 0 0 0,-1 0 0 0 0,-3 1 0 0 0,-1 0 0 0 0,-1 0 0 0 0,0 0 0 0 0,1 0 0 0 0,0 0 0 0 0,1 0 0 0 0,0 0 0 0 0,0 0 0 0 0,0 0 0 0 0,-2 0 0 0 0,0 0 0 0 0,-3 0 0 0 0,-2 0 0 0 0,-2 0 0 0 0,1 0 0 0 0,-1 0 0 0 0,1 0 0 0 0,0 0 0 0 0,2 0 0 0 0,-1 0 0 0 0,1 0 0 0 0,2 0 0 0 0,1 0 0 0 0,2 0 0 0 0,-2 0 0 0 0,0 0 0 0 0,1 0 0 0 0,-2 0 0 0 0,0 0 0 0 0,1 0 0 0 0,1 0 0 0 0,0 0 0 0 0,2 0 0 0 0,0 0 0 0 0,0 0 0 0 0,0 0 0 0 0,-1 0 0 0 0,-2 0 0 0 0,1 0 0 0 0,-2 0 0 0 0,0 0 0 0 0,-2 0 0 0 0,1 0 0 0 0,-2 0 0 0 0,1 0 0 0 0,0 0 0 0 0,-2 0 0 0 0,0 0 0 0 0,1 0 0 0 0,0 0 0 0 0,0 0 0 0 0,-2 0 0 0 0,0 0 0 0 0,-2 0 0 0 0,2 0 0 0 0,-1 0 0 0 0,1 0 0 0 0,-2 0 0 0 0,0 0 0 0 0,1 0 0 0 0,1 0 0 0 0,2 0 0 0 0,-1 0 0 0 0,0 0 0 0 0,1 0 0 0 0,1 0 0 0 0,3 0 0 0 0,1 0 0 0 0,3 0 0 0 0,3 0 0 0 0,-1 0 0 0 0,1 0 0 0 0,-2-2 0 0 0,0 0 0 0 0,-1-1 0 0 0,-3 1 0 0 0,0 1 0 0 0,2 0 0 0 0,-1 0 0 0 0,0 1 0 0 0,0-2 0 0 0,0 0 0 0 0,-1-1 0 0 0,-1 1 0 0 0,-2 1 0 0 0,0 0 0 0 0,-1 1 0 0 0,-2 0 0 0 0,0 0 0 0 0,0-2 0 0 0,-1 0 0 0 0,1-1 0 0 0,0 2 0 0 0,1-1 0 0 0,0 2 0 0 0,1-1 0 0 0,1-1 0 0 0,0 0 0 0 0,1-1 0 0 0,-1 1 0 0 0,0 1 0 0 0,-1 0 0 0 0,-2-1 0 0 0,-1-1 0 0 0,-2 1 0 0 0,-1 0 0 0 0,0 1 0 0 0,-1 0 0 0 0,1 1 0 0 0,-1 0 0 0 0,0 0 0 0 0,0 0 0 0 0,3 0 0 0 0,0 0 0 0 0,2 0 0 0 0,1 0 0 0 0,1 0 0 0 0,0 0 0 0 0,0 0 0 0 0,0 0 0 0 0,1 0 0 0 0,-2 0 0 0 0,2 0 0 0 0,-2 0 0 0 0,-1 0 0 0 0,-1 0 0 0 0,-2 0 0 0 0,0 0 0 0 0,-1 0 0 0 0,-1 0 0 0 0,0 0 0 0 0,0 0 0 0 0,1 0 0 0 0,-1 0 0 0 0,0 0 0 0 0,1 0 0 0 0,-1 0 0 0 0,1 0 0 0 0,-1 0 0 0 0,1 0 0 0 0,-1 0 0 0 0,1 0 0 0 0,-1 0 0 0 0,1 0 0 0 0,-1 0 0 0 0,1 0 0 0 0,-1 0 0 0 0,1 0 0 0 0,-1 0 0 0 0,1 0 0 0 0,-1 0 0 0 0,1 0 0 0 0,-1-1 0 0 0,1-2 0 0 0,-1 1 0 0 0,1 0 0 0 0,-1 1 0 0 0,1 0 0 0 0,-1 1 0 0 0,1-1 0 0 0,-1 1 0 0 0,1 1 0 0 0,-2-1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39CB6B-7E82-764C-9B8B-2C1C9D41776A}" type="datetimeFigureOut">
              <a:rPr lang="en-US" smtClean="0"/>
              <a:t>6/12/24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E75155-C5E6-5245-B57B-E2F5DC968C30}" type="slidenum">
              <a:rPr lang="en-US" smtClean="0"/>
              <a:t>‹#›</a:t>
            </a:fld>
            <a:endParaRPr lang="en-US"/>
          </a:p>
        </p:txBody>
      </p:sp>
    </p:spTree>
    <p:extLst>
      <p:ext uri="{BB962C8B-B14F-4D97-AF65-F5344CB8AC3E}">
        <p14:creationId xmlns:p14="http://schemas.microsoft.com/office/powerpoint/2010/main" val="2113913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Hook**</a:t>
            </a:r>
          </a:p>
          <a:p>
            <a:r>
              <a:rPr lang="en-US" dirty="0"/>
              <a:t>Audio: In a quickly evolving world adults are not the only ones experiencing change. Children take in everything around them. Picking book that has equal gender representation has become easier in recent years as </a:t>
            </a:r>
            <a:r>
              <a:rPr lang="en-US" dirty="0" err="1"/>
              <a:t>idenetity</a:t>
            </a:r>
            <a:r>
              <a:rPr lang="en-US" dirty="0"/>
              <a:t> has become more important to society.</a:t>
            </a:r>
          </a:p>
        </p:txBody>
      </p:sp>
      <p:sp>
        <p:nvSpPr>
          <p:cNvPr id="4" name="Slide Number Placeholder 3"/>
          <p:cNvSpPr>
            <a:spLocks noGrp="1"/>
          </p:cNvSpPr>
          <p:nvPr>
            <p:ph type="sldNum" sz="quarter" idx="5"/>
          </p:nvPr>
        </p:nvSpPr>
        <p:spPr/>
        <p:txBody>
          <a:bodyPr/>
          <a:lstStyle/>
          <a:p>
            <a:fld id="{F1E75155-C5E6-5245-B57B-E2F5DC968C30}" type="slidenum">
              <a:rPr lang="en-US" smtClean="0"/>
              <a:t>2</a:t>
            </a:fld>
            <a:endParaRPr lang="en-US"/>
          </a:p>
        </p:txBody>
      </p:sp>
    </p:spTree>
    <p:extLst>
      <p:ext uri="{BB962C8B-B14F-4D97-AF65-F5344CB8AC3E}">
        <p14:creationId xmlns:p14="http://schemas.microsoft.com/office/powerpoint/2010/main" val="646754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p>
        </p:txBody>
      </p:sp>
      <p:sp>
        <p:nvSpPr>
          <p:cNvPr id="4" name="Slide Number Placeholder 3"/>
          <p:cNvSpPr>
            <a:spLocks noGrp="1"/>
          </p:cNvSpPr>
          <p:nvPr>
            <p:ph type="sldNum" sz="quarter" idx="5"/>
          </p:nvPr>
        </p:nvSpPr>
        <p:spPr/>
        <p:txBody>
          <a:bodyPr/>
          <a:lstStyle/>
          <a:p>
            <a:fld id="{F1E75155-C5E6-5245-B57B-E2F5DC968C30}" type="slidenum">
              <a:rPr lang="en-US" smtClean="0"/>
              <a:t>3</a:t>
            </a:fld>
            <a:endParaRPr lang="en-US"/>
          </a:p>
        </p:txBody>
      </p:sp>
    </p:spTree>
    <p:extLst>
      <p:ext uri="{BB962C8B-B14F-4D97-AF65-F5344CB8AC3E}">
        <p14:creationId xmlns:p14="http://schemas.microsoft.com/office/powerpoint/2010/main" val="3407801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Thesis: </a:t>
            </a:r>
          </a:p>
          <a:p>
            <a:r>
              <a:rPr lang="en-US" sz="1200" kern="1200" dirty="0">
                <a:solidFill>
                  <a:schemeClr val="tx1"/>
                </a:solidFill>
                <a:effectLst/>
                <a:latin typeface="+mn-lt"/>
                <a:ea typeface="+mn-ea"/>
                <a:cs typeface="+mn-cs"/>
              </a:rPr>
              <a:t>Children's books are now including a focus on cross-gender preferences and gender equality which allows for children to understand themselves and their role in society. </a:t>
            </a:r>
          </a:p>
          <a:p>
            <a:endParaRPr lang="en-US" dirty="0"/>
          </a:p>
        </p:txBody>
      </p:sp>
      <p:sp>
        <p:nvSpPr>
          <p:cNvPr id="4" name="Slide Number Placeholder 3"/>
          <p:cNvSpPr>
            <a:spLocks noGrp="1"/>
          </p:cNvSpPr>
          <p:nvPr>
            <p:ph type="sldNum" sz="quarter" idx="5"/>
          </p:nvPr>
        </p:nvSpPr>
        <p:spPr/>
        <p:txBody>
          <a:bodyPr/>
          <a:lstStyle/>
          <a:p>
            <a:fld id="{F1E75155-C5E6-5245-B57B-E2F5DC968C30}" type="slidenum">
              <a:rPr lang="en-US" smtClean="0"/>
              <a:t>4</a:t>
            </a:fld>
            <a:endParaRPr lang="en-US"/>
          </a:p>
        </p:txBody>
      </p:sp>
    </p:spTree>
    <p:extLst>
      <p:ext uri="{BB962C8B-B14F-4D97-AF65-F5344CB8AC3E}">
        <p14:creationId xmlns:p14="http://schemas.microsoft.com/office/powerpoint/2010/main" val="4243366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Audio 2: The ID is where </a:t>
            </a:r>
            <a:r>
              <a:rPr lang="en-US" dirty="0" err="1">
                <a:cs typeface="Calibri"/>
              </a:rPr>
              <a:t>unconsouis</a:t>
            </a:r>
            <a:r>
              <a:rPr lang="en-US" dirty="0">
                <a:cs typeface="Calibri"/>
              </a:rPr>
              <a:t> urges and desires take place and Super Ego suppresses urges that the child finds morally and socially wrong this creates the child's ego which is their principle of reality.</a:t>
            </a:r>
          </a:p>
          <a:p>
            <a:endParaRPr lang="en-US" dirty="0">
              <a:cs typeface="Calibri"/>
            </a:endParaRPr>
          </a:p>
        </p:txBody>
      </p:sp>
      <p:sp>
        <p:nvSpPr>
          <p:cNvPr id="4" name="Slide Number Placeholder 3"/>
          <p:cNvSpPr>
            <a:spLocks noGrp="1"/>
          </p:cNvSpPr>
          <p:nvPr>
            <p:ph type="sldNum" sz="quarter" idx="5"/>
          </p:nvPr>
        </p:nvSpPr>
        <p:spPr/>
        <p:txBody>
          <a:bodyPr/>
          <a:lstStyle/>
          <a:p>
            <a:fld id="{F1E75155-C5E6-5245-B57B-E2F5DC968C30}" type="slidenum">
              <a:rPr lang="en-US" smtClean="0"/>
              <a:t>5</a:t>
            </a:fld>
            <a:endParaRPr lang="en-US"/>
          </a:p>
        </p:txBody>
      </p:sp>
    </p:spTree>
    <p:extLst>
      <p:ext uri="{BB962C8B-B14F-4D97-AF65-F5344CB8AC3E}">
        <p14:creationId xmlns:p14="http://schemas.microsoft.com/office/powerpoint/2010/main" val="59120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 It is important to express to children at a young age it is okay to like things that is commonly enjoyed by another gender this is called cross-gender preferences which is an important step in a child’s development in themselves. </a:t>
            </a:r>
          </a:p>
        </p:txBody>
      </p:sp>
      <p:sp>
        <p:nvSpPr>
          <p:cNvPr id="4" name="Slide Number Placeholder 3"/>
          <p:cNvSpPr>
            <a:spLocks noGrp="1"/>
          </p:cNvSpPr>
          <p:nvPr>
            <p:ph type="sldNum" sz="quarter" idx="5"/>
          </p:nvPr>
        </p:nvSpPr>
        <p:spPr/>
        <p:txBody>
          <a:bodyPr/>
          <a:lstStyle/>
          <a:p>
            <a:fld id="{F1E75155-C5E6-5245-B57B-E2F5DC968C30}" type="slidenum">
              <a:rPr lang="en-US" smtClean="0"/>
              <a:t>6</a:t>
            </a:fld>
            <a:endParaRPr lang="en-US"/>
          </a:p>
        </p:txBody>
      </p:sp>
    </p:spTree>
    <p:extLst>
      <p:ext uri="{BB962C8B-B14F-4D97-AF65-F5344CB8AC3E}">
        <p14:creationId xmlns:p14="http://schemas.microsoft.com/office/powerpoint/2010/main" val="728921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Book like Amelia </a:t>
            </a:r>
            <a:r>
              <a:rPr lang="en-US" dirty="0" err="1"/>
              <a:t>Badlia</a:t>
            </a:r>
            <a:r>
              <a:rPr lang="en-US" dirty="0"/>
              <a:t> show a male power that is not accurate to today’s society women have just as much power as men. Books like this can give your child a standard of behavior that can affect they way they look at themselves or others </a:t>
            </a:r>
          </a:p>
        </p:txBody>
      </p:sp>
      <p:sp>
        <p:nvSpPr>
          <p:cNvPr id="4" name="Slide Number Placeholder 3"/>
          <p:cNvSpPr>
            <a:spLocks noGrp="1"/>
          </p:cNvSpPr>
          <p:nvPr>
            <p:ph type="sldNum" sz="quarter" idx="5"/>
          </p:nvPr>
        </p:nvSpPr>
        <p:spPr/>
        <p:txBody>
          <a:bodyPr/>
          <a:lstStyle/>
          <a:p>
            <a:fld id="{F1E75155-C5E6-5245-B57B-E2F5DC968C30}" type="slidenum">
              <a:rPr lang="en-US" smtClean="0"/>
              <a:t>7</a:t>
            </a:fld>
            <a:endParaRPr lang="en-US"/>
          </a:p>
        </p:txBody>
      </p:sp>
    </p:spTree>
    <p:extLst>
      <p:ext uri="{BB962C8B-B14F-4D97-AF65-F5344CB8AC3E}">
        <p14:creationId xmlns:p14="http://schemas.microsoft.com/office/powerpoint/2010/main" val="2455105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Audio: Allowing children to have exposure to all life has to give allows them to develop an understanding and are able to ask questions earlier in a safe environment. Questions such as “why does he/she have two mommy’s? ” questions like this are important to have as our country is becoming increasingly accepting of peoples preferences. </a:t>
            </a:r>
            <a:endParaRPr lang="en-US" dirty="0"/>
          </a:p>
        </p:txBody>
      </p:sp>
      <p:sp>
        <p:nvSpPr>
          <p:cNvPr id="4" name="Slide Number Placeholder 3"/>
          <p:cNvSpPr>
            <a:spLocks noGrp="1"/>
          </p:cNvSpPr>
          <p:nvPr>
            <p:ph type="sldNum" sz="quarter" idx="5"/>
          </p:nvPr>
        </p:nvSpPr>
        <p:spPr/>
        <p:txBody>
          <a:bodyPr/>
          <a:lstStyle/>
          <a:p>
            <a:fld id="{F1E75155-C5E6-5245-B57B-E2F5DC968C30}" type="slidenum">
              <a:rPr lang="en-US" smtClean="0"/>
              <a:t>11</a:t>
            </a:fld>
            <a:endParaRPr lang="en-US"/>
          </a:p>
        </p:txBody>
      </p:sp>
    </p:spTree>
    <p:extLst>
      <p:ext uri="{BB962C8B-B14F-4D97-AF65-F5344CB8AC3E}">
        <p14:creationId xmlns:p14="http://schemas.microsoft.com/office/powerpoint/2010/main" val="2063319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E75155-C5E6-5245-B57B-E2F5DC968C30}" type="slidenum">
              <a:rPr lang="en-US" smtClean="0"/>
              <a:t>12</a:t>
            </a:fld>
            <a:endParaRPr lang="en-US"/>
          </a:p>
        </p:txBody>
      </p:sp>
    </p:spTree>
    <p:extLst>
      <p:ext uri="{BB962C8B-B14F-4D97-AF65-F5344CB8AC3E}">
        <p14:creationId xmlns:p14="http://schemas.microsoft.com/office/powerpoint/2010/main" val="2306280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7" name="Rectangle 6"/>
          <p:cNvSpPr/>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fld id="{726ED139-0480-4198-83E2-68CE0B25BC9B}" type="datetimeFigureOut">
              <a:rPr lang="en-US" dirty="0"/>
              <a:t>6/12/24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2980259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A97CE23-3B6A-482C-9BEA-F32A9EB44C40}" type="datetimeFigureOut">
              <a:rPr lang="en-US" dirty="0"/>
              <a:t>6/12/24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9944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639C8FD-9717-4D78-9D01-4CBD0AC8CAE0}" type="datetimeFigureOut">
              <a:rPr lang="en-US" dirty="0"/>
              <a:t>6/12/24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20513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082BD47-5F5E-4508-9DFC-0021F20B392D}" type="datetimeFigureOut">
              <a:rPr lang="en-US" dirty="0"/>
              <a:t>6/12/24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27398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1"/>
            </a:lvl1pPr>
          </a:lstStyle>
          <a:p>
            <a:r>
              <a:rPr lang="en-US" dirty="0"/>
              <a:t>Click to edit Master title style</a:t>
            </a:r>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spc="30" baseline="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7BB23E3-326B-4424-9A50-2CBB9CA4B2E5}" type="datetimeFigureOut">
              <a:rPr lang="en-US" dirty="0"/>
              <a:t>6/12/24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91064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261872"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26480"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AA09F6F-C437-48B6-80BB-8E50899C06AF}" type="datetimeFigureOut">
              <a:rPr lang="en-US" dirty="0"/>
              <a:t>6/12/24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82530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dirty="0"/>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A776D14-B85F-4865-804C-5734F9C85CDD}" type="datetimeFigureOut">
              <a:rPr lang="en-US" dirty="0"/>
              <a:t>6/12/24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
        <p:nvSpPr>
          <p:cNvPr id="11" name="Rectangle 10"/>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94577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8956C38-6601-4688-9146-5E61D8B04598}" type="datetimeFigureOut">
              <a:rPr lang="en-US" dirty="0"/>
              <a:t>6/12/24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05082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46061E-CDAE-49E3-92CB-288B639C3B6F}" type="datetimeFigureOut">
              <a:rPr lang="en-US" dirty="0"/>
              <a:t>6/12/24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
        <p:nvSpPr>
          <p:cNvPr id="5" name="Rectangle 4"/>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47878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2800" b="1" baseline="0"/>
            </a:lvl1pPr>
          </a:lstStyle>
          <a:p>
            <a:r>
              <a:rPr lang="en-US" dirty="0"/>
              <a:t>Click to edit Master title style</a:t>
            </a:r>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A35E9851-4767-4B63-B36B-F772D06043F2}" type="datetimeFigureOut">
              <a:rPr lang="en-US" dirty="0"/>
              <a:t>6/12/24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481754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chemeClr val="bg1"/>
                </a:solidFill>
              </a:defRPr>
            </a:lvl1pPr>
          </a:lstStyle>
          <a:p>
            <a:r>
              <a:rPr lang="en-US" dirty="0"/>
              <a:t>Click to edit Master title style</a:t>
            </a:r>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baseline="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7309A586-BE94-448D-BAE3-D5D323B9149F}" type="datetimeFigureOut">
              <a:rPr lang="en-US" dirty="0"/>
              <a:t>6/12/24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52170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294198"/>
            <a:ext cx="9692640" cy="1397124"/>
          </a:xfrm>
          <a:prstGeom prst="rect">
            <a:avLst/>
          </a:prstGeom>
        </p:spPr>
        <p:txBody>
          <a:bodyPr vert="horz" lIns="91440" tIns="27432"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accent1">
                    <a:lumMod val="40000"/>
                    <a:lumOff val="60000"/>
                  </a:schemeClr>
                </a:solidFill>
              </a:defRPr>
            </a:lvl1pPr>
          </a:lstStyle>
          <a:p>
            <a:fld id="{ADDEAF24-54CC-4408-99B3-A70A172EFF44}" type="datetimeFigureOut">
              <a:rPr lang="en-US" dirty="0"/>
              <a:t>6/12/24</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accent1">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accent1">
                    <a:lumMod val="60000"/>
                    <a:lumOff val="40000"/>
                  </a:schemeClr>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17535927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sldNum="0" hdr="0" ftr="0" dt="0"/>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ecovillage.org/our-work/education/gen-trainings/traumatransformation/children-smiling-in-a-huddl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www.pngall.com/children-pn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creativecommons.org/licenses/by-nc-nd/3.0/"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avionesdesplumados.blogspot.com/2008/05/sigmund-freud.html" TargetMode="External"/><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customXml" Target="../ink/ink4.xml"/><Relationship Id="rId3" Type="http://schemas.openxmlformats.org/officeDocument/2006/relationships/slideLayout" Target="../slideLayouts/slideLayout2.xml"/><Relationship Id="rId7" Type="http://schemas.openxmlformats.org/officeDocument/2006/relationships/customXml" Target="../ink/ink1.xml"/><Relationship Id="rId12"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eg"/><Relationship Id="rId11" Type="http://schemas.openxmlformats.org/officeDocument/2006/relationships/customXml" Target="../ink/ink3.xml"/><Relationship Id="rId5" Type="http://schemas.openxmlformats.org/officeDocument/2006/relationships/image" Target="../media/image6.jpeg"/><Relationship Id="rId1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6.xml"/><Relationship Id="rId9" Type="http://schemas.openxmlformats.org/officeDocument/2006/relationships/customXml" Target="../ink/ink2.xml"/><Relationship Id="rId1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A092B66-B8D8-4000-87FE-F56323AB9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orking with tablet computers in a classroom">
            <a:extLst>
              <a:ext uri="{FF2B5EF4-FFF2-40B4-BE49-F238E27FC236}">
                <a16:creationId xmlns:a16="http://schemas.microsoft.com/office/drawing/2014/main" id="{F05F96D9-15F5-E842-8677-0C01C7CC915E}"/>
              </a:ext>
            </a:extLst>
          </p:cNvPr>
          <p:cNvPicPr>
            <a:picLocks noChangeAspect="1"/>
          </p:cNvPicPr>
          <p:nvPr/>
        </p:nvPicPr>
        <p:blipFill rotWithShape="1">
          <a:blip r:embed="rId3">
            <a:alphaModFix amt="25000"/>
          </a:blip>
          <a:srcRect t="14326" b="1404"/>
          <a:stretch/>
        </p:blipFill>
        <p:spPr>
          <a:xfrm>
            <a:off x="20" y="365760"/>
            <a:ext cx="12191980" cy="6857990"/>
          </a:xfrm>
          <a:prstGeom prst="rect">
            <a:avLst/>
          </a:prstGeom>
        </p:spPr>
      </p:pic>
      <p:sp>
        <p:nvSpPr>
          <p:cNvPr id="2" name="Title 1">
            <a:extLst>
              <a:ext uri="{FF2B5EF4-FFF2-40B4-BE49-F238E27FC236}">
                <a16:creationId xmlns:a16="http://schemas.microsoft.com/office/drawing/2014/main" id="{BA91CEBE-CAD7-8841-91CD-8A7BC67BCE93}"/>
              </a:ext>
            </a:extLst>
          </p:cNvPr>
          <p:cNvSpPr>
            <a:spLocks noGrp="1"/>
          </p:cNvSpPr>
          <p:nvPr>
            <p:ph type="ctrTitle"/>
          </p:nvPr>
        </p:nvSpPr>
        <p:spPr>
          <a:xfrm>
            <a:off x="1261872" y="758952"/>
            <a:ext cx="9418320" cy="4041648"/>
          </a:xfrm>
        </p:spPr>
        <p:txBody>
          <a:bodyPr>
            <a:normAutofit/>
          </a:bodyPr>
          <a:lstStyle/>
          <a:p>
            <a:r>
              <a:rPr lang="en-US" sz="6100" dirty="0"/>
              <a:t>Gender Representation in Children’s books </a:t>
            </a:r>
            <a:br>
              <a:rPr lang="en-US" sz="6100" dirty="0"/>
            </a:br>
            <a:br>
              <a:rPr lang="en-US" sz="6100" dirty="0"/>
            </a:br>
            <a:r>
              <a:rPr lang="en-US" sz="6100" dirty="0"/>
              <a:t>2021</a:t>
            </a:r>
          </a:p>
        </p:txBody>
      </p:sp>
      <p:sp>
        <p:nvSpPr>
          <p:cNvPr id="3" name="Subtitle 2">
            <a:extLst>
              <a:ext uri="{FF2B5EF4-FFF2-40B4-BE49-F238E27FC236}">
                <a16:creationId xmlns:a16="http://schemas.microsoft.com/office/drawing/2014/main" id="{2E1F6B2C-EA59-3C44-8EB6-B3177BA7B840}"/>
              </a:ext>
            </a:extLst>
          </p:cNvPr>
          <p:cNvSpPr>
            <a:spLocks noGrp="1"/>
          </p:cNvSpPr>
          <p:nvPr>
            <p:ph type="subTitle" idx="1"/>
          </p:nvPr>
        </p:nvSpPr>
        <p:spPr>
          <a:xfrm>
            <a:off x="1261872" y="4800600"/>
            <a:ext cx="9418320" cy="1691640"/>
          </a:xfrm>
        </p:spPr>
        <p:txBody>
          <a:bodyPr>
            <a:normAutofit/>
          </a:bodyPr>
          <a:lstStyle/>
          <a:p>
            <a:r>
              <a:rPr lang="en-US" dirty="0">
                <a:solidFill>
                  <a:schemeClr val="tx1">
                    <a:lumMod val="85000"/>
                  </a:schemeClr>
                </a:solidFill>
              </a:rPr>
              <a:t>Created By XXXXXX</a:t>
            </a:r>
          </a:p>
          <a:p>
            <a:r>
              <a:rPr lang="en-US" dirty="0">
                <a:solidFill>
                  <a:schemeClr val="tx1">
                    <a:lumMod val="85000"/>
                  </a:schemeClr>
                </a:solidFill>
              </a:rPr>
              <a:t>ENG 250 Children’s Literature </a:t>
            </a:r>
          </a:p>
        </p:txBody>
      </p:sp>
      <p:sp>
        <p:nvSpPr>
          <p:cNvPr id="26" name="Rectangle 25">
            <a:extLst>
              <a:ext uri="{FF2B5EF4-FFF2-40B4-BE49-F238E27FC236}">
                <a16:creationId xmlns:a16="http://schemas.microsoft.com/office/drawing/2014/main" id="{ABFCD2EB-89D5-4461-9B37-7C6BA528E9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 y="0"/>
            <a:ext cx="457200" cy="6858000"/>
          </a:xfrm>
          <a:prstGeom prst="rect">
            <a:avLst/>
          </a:prstGeom>
          <a:solidFill>
            <a:schemeClr val="bg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53940328-7E54-4CF2-9802-567DE993A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custDataLst>
      <p:tags r:id="rId1"/>
    </p:custDataLst>
    <p:extLst>
      <p:ext uri="{BB962C8B-B14F-4D97-AF65-F5344CB8AC3E}">
        <p14:creationId xmlns:p14="http://schemas.microsoft.com/office/powerpoint/2010/main" val="123597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ECC3BA-A694-43D5-A273-058C61324B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mpty speech bubbles">
            <a:extLst>
              <a:ext uri="{FF2B5EF4-FFF2-40B4-BE49-F238E27FC236}">
                <a16:creationId xmlns:a16="http://schemas.microsoft.com/office/drawing/2014/main" id="{E1967356-9126-41B7-A55D-F4939A8674EE}"/>
              </a:ext>
            </a:extLst>
          </p:cNvPr>
          <p:cNvPicPr>
            <a:picLocks noChangeAspect="1"/>
          </p:cNvPicPr>
          <p:nvPr/>
        </p:nvPicPr>
        <p:blipFill rotWithShape="1">
          <a:blip r:embed="rId2">
            <a:alphaModFix amt="35000"/>
          </a:blip>
          <a:srcRect t="7097" r="-2" b="8506"/>
          <a:stretch/>
        </p:blipFill>
        <p:spPr>
          <a:xfrm>
            <a:off x="20" y="10"/>
            <a:ext cx="12191980" cy="6857990"/>
          </a:xfrm>
          <a:prstGeom prst="rect">
            <a:avLst/>
          </a:prstGeom>
        </p:spPr>
      </p:pic>
      <p:sp>
        <p:nvSpPr>
          <p:cNvPr id="2" name="Title 1">
            <a:extLst>
              <a:ext uri="{FF2B5EF4-FFF2-40B4-BE49-F238E27FC236}">
                <a16:creationId xmlns:a16="http://schemas.microsoft.com/office/drawing/2014/main" id="{0B653B0E-7901-844A-AC1C-E081F15390E4}"/>
              </a:ext>
            </a:extLst>
          </p:cNvPr>
          <p:cNvSpPr>
            <a:spLocks noGrp="1"/>
          </p:cNvSpPr>
          <p:nvPr>
            <p:ph type="title"/>
          </p:nvPr>
        </p:nvSpPr>
        <p:spPr>
          <a:xfrm>
            <a:off x="1261872" y="294198"/>
            <a:ext cx="9692640" cy="1397124"/>
          </a:xfrm>
        </p:spPr>
        <p:txBody>
          <a:bodyPr>
            <a:normAutofit/>
          </a:bodyPr>
          <a:lstStyle/>
          <a:p>
            <a:r>
              <a:rPr lang="en-US">
                <a:solidFill>
                  <a:schemeClr val="tx2"/>
                </a:solidFill>
              </a:rPr>
              <a:t>Why this change in literature is so important </a:t>
            </a:r>
          </a:p>
        </p:txBody>
      </p:sp>
      <p:sp>
        <p:nvSpPr>
          <p:cNvPr id="3" name="Content Placeholder 2">
            <a:extLst>
              <a:ext uri="{FF2B5EF4-FFF2-40B4-BE49-F238E27FC236}">
                <a16:creationId xmlns:a16="http://schemas.microsoft.com/office/drawing/2014/main" id="{8BFB897C-95F6-4149-9D8C-DBA3D97D6D76}"/>
              </a:ext>
            </a:extLst>
          </p:cNvPr>
          <p:cNvSpPr>
            <a:spLocks noGrp="1"/>
          </p:cNvSpPr>
          <p:nvPr>
            <p:ph idx="1"/>
          </p:nvPr>
        </p:nvSpPr>
        <p:spPr>
          <a:xfrm>
            <a:off x="1261872" y="1828800"/>
            <a:ext cx="8595360" cy="4351337"/>
          </a:xfrm>
        </p:spPr>
        <p:txBody>
          <a:bodyPr vert="horz" lIns="91440" tIns="45720" rIns="91440" bIns="45720" rtlCol="0" anchor="t">
            <a:normAutofit fontScale="92500" lnSpcReduction="10000"/>
          </a:bodyPr>
          <a:lstStyle/>
          <a:p>
            <a:r>
              <a:rPr lang="en" dirty="0">
                <a:ea typeface="+mn-lt"/>
                <a:cs typeface="+mn-lt"/>
              </a:rPr>
              <a:t>“Children’s literature is important because it provides students with opportunities to respond to literature; it gives students appreciation about their own cultural heritage as well as those of others; it helps students develop emotional intelligence and creativity; it nurtures growth and development of the student’s personality and social skills” (Crippen </a:t>
            </a:r>
            <a:r>
              <a:rPr lang="en" i="1" dirty="0">
                <a:ea typeface="+mn-lt"/>
                <a:cs typeface="+mn-lt"/>
              </a:rPr>
              <a:t>The value of children's Literature: Oneota reading journal</a:t>
            </a:r>
            <a:r>
              <a:rPr lang="en" dirty="0">
                <a:ea typeface="+mn-lt"/>
                <a:cs typeface="+mn-lt"/>
              </a:rPr>
              <a:t>) </a:t>
            </a:r>
          </a:p>
          <a:p>
            <a:r>
              <a:rPr lang="en" dirty="0">
                <a:ea typeface="+mn-lt"/>
                <a:cs typeface="+mn-lt"/>
              </a:rPr>
              <a:t>Children's literature provides fundamental attributes of Freud's theory of ego. </a:t>
            </a:r>
          </a:p>
          <a:p>
            <a:r>
              <a:rPr lang="en" dirty="0">
                <a:ea typeface="+mn-lt"/>
                <a:cs typeface="+mn-lt"/>
              </a:rPr>
              <a:t>With the literature that is commonly produced focuses on equality and diverse interests allows for children to understand themselves and their interests better without feeling a sense of inferiority or doubt.</a:t>
            </a:r>
          </a:p>
          <a:p>
            <a:r>
              <a:rPr lang="en" dirty="0">
                <a:ea typeface="+mn-lt"/>
                <a:cs typeface="+mn-lt"/>
              </a:rPr>
              <a:t>Books such as Pink Is For Boys children </a:t>
            </a:r>
            <a:r>
              <a:rPr lang="en-US" dirty="0">
                <a:ea typeface="+mn-lt"/>
                <a:cs typeface="+mn-lt"/>
              </a:rPr>
              <a:t>can</a:t>
            </a:r>
            <a:r>
              <a:rPr lang="en" dirty="0">
                <a:ea typeface="+mn-lt"/>
                <a:cs typeface="+mn-lt"/>
              </a:rPr>
              <a:t> explore their interests and respond to the literature in a meaningful fashion for their developing minds.</a:t>
            </a:r>
            <a:endParaRPr lang="en-US" dirty="0"/>
          </a:p>
        </p:txBody>
      </p:sp>
      <p:sp>
        <p:nvSpPr>
          <p:cNvPr id="11" name="Rectangle 10">
            <a:extLst>
              <a:ext uri="{FF2B5EF4-FFF2-40B4-BE49-F238E27FC236}">
                <a16:creationId xmlns:a16="http://schemas.microsoft.com/office/drawing/2014/main" id="{5D814221-FA17-46FD-8AE3-60C5535F6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bg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03301648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57F84B-F990-4F33-B2F0-F2BE21985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rgbClr val="46464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BDC9F4B3-E048-4DF2-8375-37385E22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45838"/>
            <a:ext cx="11292840" cy="511216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2A7B0992-8632-4B33-A492-ACB465597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1" cy="20214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196E8D1-840F-C04A-8FA0-E88F8C6DE731}"/>
              </a:ext>
            </a:extLst>
          </p:cNvPr>
          <p:cNvSpPr>
            <a:spLocks noGrp="1"/>
          </p:cNvSpPr>
          <p:nvPr>
            <p:ph type="title"/>
          </p:nvPr>
        </p:nvSpPr>
        <p:spPr>
          <a:xfrm>
            <a:off x="1261872" y="294198"/>
            <a:ext cx="9692640" cy="1397124"/>
          </a:xfrm>
        </p:spPr>
        <p:txBody>
          <a:bodyPr>
            <a:normAutofit/>
          </a:bodyPr>
          <a:lstStyle/>
          <a:p>
            <a:r>
              <a:rPr lang="en-US">
                <a:solidFill>
                  <a:srgbClr val="FFFFFF"/>
                </a:solidFill>
              </a:rPr>
              <a:t>Exposure to the beauty of individualism </a:t>
            </a:r>
          </a:p>
        </p:txBody>
      </p:sp>
      <p:sp>
        <p:nvSpPr>
          <p:cNvPr id="3" name="Content Placeholder 2">
            <a:extLst>
              <a:ext uri="{FF2B5EF4-FFF2-40B4-BE49-F238E27FC236}">
                <a16:creationId xmlns:a16="http://schemas.microsoft.com/office/drawing/2014/main" id="{2440C21C-E13C-B242-B976-AB2EE8391272}"/>
              </a:ext>
            </a:extLst>
          </p:cNvPr>
          <p:cNvSpPr>
            <a:spLocks noGrp="1"/>
          </p:cNvSpPr>
          <p:nvPr>
            <p:ph idx="1"/>
          </p:nvPr>
        </p:nvSpPr>
        <p:spPr>
          <a:xfrm>
            <a:off x="839134" y="2230076"/>
            <a:ext cx="9488506" cy="4236812"/>
          </a:xfrm>
        </p:spPr>
        <p:txBody>
          <a:bodyPr vert="horz" lIns="91440" tIns="45720" rIns="91440" bIns="45720" rtlCol="0" anchor="t">
            <a:normAutofit fontScale="92500" lnSpcReduction="10000"/>
          </a:bodyPr>
          <a:lstStyle/>
          <a:p>
            <a:r>
              <a:rPr lang="en" dirty="0">
                <a:ea typeface="+mn-lt"/>
                <a:cs typeface="+mn-lt"/>
              </a:rPr>
              <a:t>This new form of children's literature is important as it develops character and allows for children to find what their interests are and who they are as a person. </a:t>
            </a:r>
          </a:p>
          <a:p>
            <a:r>
              <a:rPr lang="en" dirty="0">
                <a:ea typeface="+mn-lt"/>
                <a:cs typeface="+mn-lt"/>
              </a:rPr>
              <a:t>Children's literature is important as it gives the reader entertainment while they build their respect for themselves and others. </a:t>
            </a:r>
          </a:p>
          <a:p>
            <a:r>
              <a:rPr lang="en" dirty="0">
                <a:ea typeface="+mn-lt"/>
                <a:cs typeface="+mn-lt"/>
              </a:rPr>
              <a:t>With books that show the equal rights between genders, anyone can have an interest in what they find appealing without having to worry that it’s the opposite gender.</a:t>
            </a:r>
          </a:p>
          <a:p>
            <a:r>
              <a:rPr lang="en" dirty="0">
                <a:ea typeface="+mn-lt"/>
                <a:cs typeface="+mn-lt"/>
              </a:rPr>
              <a:t>“From the start of the 20th century, the idea of childhood as a decisive stage in character development took root, and with this the idea that disruptive behavior can be prevented by adapting a person’s environment to suit their needs when growing up ̶ creating an environment full of happiness, love, and understanding, where a child is met with tolerance and respect from adults.”  (Olivier </a:t>
            </a:r>
            <a:r>
              <a:rPr lang="en" i="1" dirty="0">
                <a:ea typeface="+mn-lt"/>
                <a:cs typeface="+mn-lt"/>
              </a:rPr>
              <a:t>Children's literature as a means of social change</a:t>
            </a:r>
            <a:r>
              <a:rPr lang="en" dirty="0">
                <a:ea typeface="+mn-lt"/>
                <a:cs typeface="+mn-lt"/>
              </a:rPr>
              <a:t>)</a:t>
            </a:r>
            <a:endParaRPr lang="en-US" dirty="0">
              <a:ea typeface="+mn-lt"/>
              <a:cs typeface="+mn-lt"/>
            </a:endParaRPr>
          </a:p>
        </p:txBody>
      </p:sp>
      <p:pic>
        <p:nvPicPr>
          <p:cNvPr id="4" name="Audio 3">
            <a:hlinkClick r:id="" action="ppaction://media"/>
            <a:extLst>
              <a:ext uri="{FF2B5EF4-FFF2-40B4-BE49-F238E27FC236}">
                <a16:creationId xmlns:a16="http://schemas.microsoft.com/office/drawing/2014/main" id="{B765BE68-7280-8E46-BC85-C18FBEBF10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9174" y="5905156"/>
            <a:ext cx="812800" cy="812800"/>
          </a:xfrm>
          <a:prstGeom prst="rect">
            <a:avLst/>
          </a:prstGeom>
        </p:spPr>
      </p:pic>
    </p:spTree>
    <p:extLst>
      <p:ext uri="{BB962C8B-B14F-4D97-AF65-F5344CB8AC3E}">
        <p14:creationId xmlns:p14="http://schemas.microsoft.com/office/powerpoint/2010/main" val="7465390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0322"/>
    </mc:Choice>
    <mc:Fallback xmlns="">
      <p:transition spd="slow" advTm="20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FDE2DB3-E317-4EBD-9388-2AE934CA332D}"/>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3865" b="11865"/>
          <a:stretch/>
        </p:blipFill>
        <p:spPr>
          <a:xfrm>
            <a:off x="20" y="10"/>
            <a:ext cx="12191980" cy="6857989"/>
          </a:xfrm>
          <a:prstGeom prst="rect">
            <a:avLst/>
          </a:prstGeom>
        </p:spPr>
      </p:pic>
      <p:sp>
        <p:nvSpPr>
          <p:cNvPr id="24" name="Rectangle 23">
            <a:extLst>
              <a:ext uri="{FF2B5EF4-FFF2-40B4-BE49-F238E27FC236}">
                <a16:creationId xmlns:a16="http://schemas.microsoft.com/office/drawing/2014/main" id="{EC4B4171-0843-4DDE-B758-07EB1C323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4905EC63-0558-4691-A232-E63FDB30EC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37169" cy="68580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69AE4D74-C989-496B-B75C-38CB09BF98C9}"/>
              </a:ext>
            </a:extLst>
          </p:cNvPr>
          <p:cNvSpPr>
            <a:spLocks noGrp="1"/>
          </p:cNvSpPr>
          <p:nvPr>
            <p:ph type="title"/>
          </p:nvPr>
        </p:nvSpPr>
        <p:spPr>
          <a:xfrm>
            <a:off x="4050889" y="365758"/>
            <a:ext cx="6784259" cy="1828800"/>
          </a:xfrm>
        </p:spPr>
        <p:txBody>
          <a:bodyPr>
            <a:normAutofit/>
          </a:bodyPr>
          <a:lstStyle/>
          <a:p>
            <a:r>
              <a:rPr lang="en-US"/>
              <a:t>Conclusion</a:t>
            </a:r>
          </a:p>
        </p:txBody>
      </p:sp>
      <p:sp>
        <p:nvSpPr>
          <p:cNvPr id="28" name="Rectangle 27">
            <a:extLst>
              <a:ext uri="{FF2B5EF4-FFF2-40B4-BE49-F238E27FC236}">
                <a16:creationId xmlns:a16="http://schemas.microsoft.com/office/drawing/2014/main" id="{BA3E2951-F9B8-49D7-9FCE-91545B53F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 y="0"/>
            <a:ext cx="457200" cy="6858000"/>
          </a:xfrm>
          <a:prstGeom prst="rect">
            <a:avLst/>
          </a:prstGeom>
          <a:solidFill>
            <a:schemeClr val="tx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07FE5803-09B1-43DC-B5CD-E93525798BFC}"/>
              </a:ext>
            </a:extLst>
          </p:cNvPr>
          <p:cNvSpPr>
            <a:spLocks noGrp="1"/>
          </p:cNvSpPr>
          <p:nvPr>
            <p:ph idx="1"/>
          </p:nvPr>
        </p:nvSpPr>
        <p:spPr>
          <a:xfrm>
            <a:off x="4050889" y="2324100"/>
            <a:ext cx="6784259" cy="3875087"/>
          </a:xfrm>
        </p:spPr>
        <p:txBody>
          <a:bodyPr vert="horz" lIns="91440" tIns="45720" rIns="91440" bIns="45720" rtlCol="0">
            <a:normAutofit/>
          </a:bodyPr>
          <a:lstStyle/>
          <a:p>
            <a:r>
              <a:rPr lang="en" dirty="0">
                <a:ea typeface="+mn-lt"/>
                <a:cs typeface="+mn-lt"/>
              </a:rPr>
              <a:t>In conclusion, the development of these new books encourages children to gather a further understanding of themselves. Furthermore, they promote not being tied to specific roles and expectations that were in children's books from previous decades.</a:t>
            </a:r>
          </a:p>
          <a:p>
            <a:r>
              <a:rPr lang="en" dirty="0">
                <a:ea typeface="+mn-lt"/>
                <a:cs typeface="+mn-lt"/>
              </a:rPr>
              <a:t>It is important that we focus on writing and buying books that support equal gender representation. This allows for children to find their ego in non-sexist and non-discriminatory books like many of us adults read as children. </a:t>
            </a:r>
          </a:p>
        </p:txBody>
      </p:sp>
      <p:sp>
        <p:nvSpPr>
          <p:cNvPr id="5" name="TextBox 4">
            <a:extLst>
              <a:ext uri="{FF2B5EF4-FFF2-40B4-BE49-F238E27FC236}">
                <a16:creationId xmlns:a16="http://schemas.microsoft.com/office/drawing/2014/main" id="{4DC50ED4-CC5F-42AF-948F-7C2B4C1B5B59}"/>
              </a:ext>
            </a:extLst>
          </p:cNvPr>
          <p:cNvSpPr txBox="1"/>
          <p:nvPr/>
        </p:nvSpPr>
        <p:spPr>
          <a:xfrm>
            <a:off x="9320701" y="6657944"/>
            <a:ext cx="2871299"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2081066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58EC8D-68D1-4138-B719-BE00C78AD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129284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14579E4-5B5F-42C9-B08F-A904C81B1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811"/>
            <a:ext cx="2556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58F27E-ABF8-5742-8192-22ABA8A80859}"/>
              </a:ext>
            </a:extLst>
          </p:cNvPr>
          <p:cNvSpPr>
            <a:spLocks noGrp="1"/>
          </p:cNvSpPr>
          <p:nvPr>
            <p:ph type="title"/>
          </p:nvPr>
        </p:nvSpPr>
        <p:spPr>
          <a:xfrm rot="16200000">
            <a:off x="-1322904" y="2514944"/>
            <a:ext cx="5054601" cy="1955108"/>
          </a:xfrm>
        </p:spPr>
        <p:txBody>
          <a:bodyPr anchor="b">
            <a:normAutofit/>
          </a:bodyPr>
          <a:lstStyle/>
          <a:p>
            <a:pPr algn="r"/>
            <a:r>
              <a:rPr lang="en-US" sz="4000">
                <a:solidFill>
                  <a:srgbClr val="FFFFFF"/>
                </a:solidFill>
              </a:rPr>
              <a:t>Work Cited</a:t>
            </a:r>
          </a:p>
        </p:txBody>
      </p:sp>
      <p:sp>
        <p:nvSpPr>
          <p:cNvPr id="3" name="Content Placeholder 2">
            <a:extLst>
              <a:ext uri="{FF2B5EF4-FFF2-40B4-BE49-F238E27FC236}">
                <a16:creationId xmlns:a16="http://schemas.microsoft.com/office/drawing/2014/main" id="{D599F2D7-3542-6D46-A11B-5348567FAF0F}"/>
              </a:ext>
            </a:extLst>
          </p:cNvPr>
          <p:cNvSpPr>
            <a:spLocks noGrp="1"/>
          </p:cNvSpPr>
          <p:nvPr>
            <p:ph idx="1"/>
          </p:nvPr>
        </p:nvSpPr>
        <p:spPr>
          <a:xfrm>
            <a:off x="3102654" y="965199"/>
            <a:ext cx="6670520" cy="5207002"/>
          </a:xfrm>
          <a:noFill/>
        </p:spPr>
        <p:txBody>
          <a:bodyPr anchor="t">
            <a:normAutofit/>
          </a:bodyPr>
          <a:lstStyle/>
          <a:p>
            <a:pPr lvl="0"/>
            <a:r>
              <a:rPr lang="en-US" sz="1300"/>
              <a:t>“9 Children's Books That Celebrate Gender Equality.” Edited by Save The Children, </a:t>
            </a:r>
            <a:r>
              <a:rPr lang="en-US" sz="1300" i="1"/>
              <a:t>Save the Children</a:t>
            </a:r>
            <a:r>
              <a:rPr lang="en-US" sz="1300"/>
              <a:t>, 2021, https://www.savethechildren.org/us/charity-stories/childrens-book-gender-equality. </a:t>
            </a:r>
          </a:p>
          <a:p>
            <a:pPr lvl="0"/>
            <a:r>
              <a:rPr lang="en-US" sz="1300"/>
              <a:t>Arribas, Ruben A. “Image of Sigmund Freud.” </a:t>
            </a:r>
            <a:r>
              <a:rPr lang="en-US" sz="1300" i="1"/>
              <a:t>Aviones Desplumados</a:t>
            </a:r>
            <a:r>
              <a:rPr lang="en-US" sz="1300"/>
              <a:t>, 2008, https://avionesdesplumados.blogspot.com/2008/05/sigmund-freud.html. Accessed 2021. </a:t>
            </a:r>
          </a:p>
          <a:p>
            <a:pPr lvl="0"/>
            <a:r>
              <a:rPr lang="en-US" sz="1300"/>
              <a:t>Cherry, Kendra. “The Importance of the Superego in Psychology.” </a:t>
            </a:r>
            <a:r>
              <a:rPr lang="en-US" sz="1300" i="1"/>
              <a:t>Verywell Mind</a:t>
            </a:r>
            <a:r>
              <a:rPr lang="en-US" sz="1300"/>
              <a:t>, Verywell Mind, 22 Apr. 2020, https://www.verywellmind.com/what-is-the-superego-2795876. </a:t>
            </a:r>
          </a:p>
          <a:p>
            <a:pPr lvl="0"/>
            <a:r>
              <a:rPr lang="en-US" sz="1300"/>
              <a:t>Crippen, Martha. “The Value of Children's Literature: Oneota Reading Journal.” </a:t>
            </a:r>
            <a:r>
              <a:rPr lang="en-US" sz="1300" i="1"/>
              <a:t>Luther College</a:t>
            </a:r>
            <a:r>
              <a:rPr lang="en-US" sz="1300"/>
              <a:t>, 2021, https://www.luther.edu/oneota-reading-journal/archive/2012/the-value-of-childrens-literature/. </a:t>
            </a:r>
          </a:p>
          <a:p>
            <a:pPr lvl="0"/>
            <a:r>
              <a:rPr lang="en-US" sz="1300"/>
              <a:t>“Gradeschool.” Edited by Healthychildren.org, </a:t>
            </a:r>
            <a:r>
              <a:rPr lang="en-US" sz="1300" i="1"/>
              <a:t>HealthyChildren.org</a:t>
            </a:r>
            <a:r>
              <a:rPr lang="en-US" sz="1300"/>
              <a:t>, American Academy of Pediatrics, 2021, https://www.healthychildren.org/English/ages-stages/gradeschool/Pages/default.aspx?fb_xd_fragment. </a:t>
            </a:r>
          </a:p>
          <a:p>
            <a:pPr lvl="0"/>
            <a:r>
              <a:rPr lang="en-US" sz="1300"/>
              <a:t>Ibtihaj, Muhammad, et al. </a:t>
            </a:r>
            <a:r>
              <a:rPr lang="en-US" sz="1300" i="1"/>
              <a:t>The Proudest Blue: A Story of Hijab and Family</a:t>
            </a:r>
            <a:r>
              <a:rPr lang="en-US" sz="1300"/>
              <a:t>. Andersen Press, 2020. </a:t>
            </a:r>
          </a:p>
          <a:p>
            <a:endParaRPr lang="en-US" sz="1300"/>
          </a:p>
        </p:txBody>
      </p:sp>
    </p:spTree>
    <p:extLst>
      <p:ext uri="{BB962C8B-B14F-4D97-AF65-F5344CB8AC3E}">
        <p14:creationId xmlns:p14="http://schemas.microsoft.com/office/powerpoint/2010/main" val="12816605"/>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C758EC8D-68D1-4138-B719-BE00C78AD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129284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514579E4-5B5F-42C9-B08F-A904C81B1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811"/>
            <a:ext cx="2556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A95264-FA63-8D41-8CE5-1B9DB5EA08A7}"/>
              </a:ext>
            </a:extLst>
          </p:cNvPr>
          <p:cNvSpPr>
            <a:spLocks noGrp="1"/>
          </p:cNvSpPr>
          <p:nvPr>
            <p:ph type="title"/>
          </p:nvPr>
        </p:nvSpPr>
        <p:spPr>
          <a:xfrm rot="16200000">
            <a:off x="-1322904" y="2514944"/>
            <a:ext cx="5054601" cy="1955108"/>
          </a:xfrm>
        </p:spPr>
        <p:txBody>
          <a:bodyPr anchor="b">
            <a:normAutofit/>
          </a:bodyPr>
          <a:lstStyle/>
          <a:p>
            <a:pPr algn="r"/>
            <a:r>
              <a:rPr lang="en-US" sz="4000">
                <a:solidFill>
                  <a:srgbClr val="FFFFFF"/>
                </a:solidFill>
              </a:rPr>
              <a:t>Work Cited Continued </a:t>
            </a:r>
          </a:p>
        </p:txBody>
      </p:sp>
      <p:sp>
        <p:nvSpPr>
          <p:cNvPr id="3" name="Content Placeholder 2">
            <a:extLst>
              <a:ext uri="{FF2B5EF4-FFF2-40B4-BE49-F238E27FC236}">
                <a16:creationId xmlns:a16="http://schemas.microsoft.com/office/drawing/2014/main" id="{2D946AA0-BE47-6941-804B-6BDB1E8E62B9}"/>
              </a:ext>
            </a:extLst>
          </p:cNvPr>
          <p:cNvSpPr>
            <a:spLocks noGrp="1"/>
          </p:cNvSpPr>
          <p:nvPr>
            <p:ph idx="1"/>
          </p:nvPr>
        </p:nvSpPr>
        <p:spPr>
          <a:xfrm>
            <a:off x="3102654" y="965199"/>
            <a:ext cx="6670520" cy="5207002"/>
          </a:xfrm>
          <a:noFill/>
        </p:spPr>
        <p:txBody>
          <a:bodyPr anchor="t">
            <a:normAutofit/>
          </a:bodyPr>
          <a:lstStyle/>
          <a:p>
            <a:pPr lvl="0"/>
            <a:r>
              <a:rPr lang="en-US" sz="1300"/>
              <a:t>Muhammad, Ibtihaj. “The Proudest Blue: A Story of Hijab and Family by Ibtihaj Muhammad - Audiobooks on Google Play.” </a:t>
            </a:r>
            <a:r>
              <a:rPr lang="en-US" sz="1300" i="1"/>
              <a:t>Google Play</a:t>
            </a:r>
            <a:r>
              <a:rPr lang="en-US" sz="1300"/>
              <a:t>, Google, Sept. 2019, https://play.google.com/store/audiobooks/details?id=AQAAAEAsGy1bEM&amp;gl=US&amp;hl=en-US&amp;source=productsearch&amp;utm_source=HA&amp;utm_medium=SEM&amp;utm_campaign=PLA&amp;pcampaignid=MKT-FDR-na-us-1000189-Med-pla-bk-Evergreen-Jul1520-PLA-Audiobooks_Juvenile_Fiction&amp;gclid=CjwKCAjwn8SLBhAyEiwAHNTJbWg5LvnatKjYNBi80UVTTcXFbRXMsib4rDkvpNp2QU6BvsN0OI-UVRoC_awQAvD_BwE&amp;gclsrc=aw.ds. </a:t>
            </a:r>
          </a:p>
          <a:p>
            <a:pPr lvl="0"/>
            <a:r>
              <a:rPr lang="en-US" sz="1300"/>
              <a:t>Parish, P. (1963). In </a:t>
            </a:r>
            <a:r>
              <a:rPr lang="en-US" sz="1300" i="1"/>
              <a:t>Amelia Bedelia</a:t>
            </a:r>
            <a:r>
              <a:rPr lang="en-US" sz="1300"/>
              <a:t>. Harper and Row.</a:t>
            </a:r>
          </a:p>
          <a:p>
            <a:pPr lvl="0"/>
            <a:r>
              <a:rPr lang="en-US" sz="1300"/>
              <a:t>Pearlman , R. (2018). </a:t>
            </a:r>
            <a:r>
              <a:rPr lang="en-US" sz="1300" i="1"/>
              <a:t>Pink Is For Boys</a:t>
            </a:r>
            <a:r>
              <a:rPr lang="en-US" sz="1300"/>
              <a:t>. Running Press Book Publisher .v</a:t>
            </a:r>
          </a:p>
          <a:p>
            <a:pPr lvl="0"/>
            <a:r>
              <a:rPr lang="en-US" sz="1300"/>
              <a:t>Pomranz, Craig, and Margaret Chamberlain. </a:t>
            </a:r>
            <a:r>
              <a:rPr lang="en-US" sz="1300" i="1"/>
              <a:t>Made by Raffi</a:t>
            </a:r>
            <a:r>
              <a:rPr lang="en-US" sz="1300"/>
              <a:t>. Frances Lincoln Children's Books, 2015. </a:t>
            </a:r>
          </a:p>
          <a:p>
            <a:pPr lvl="0"/>
            <a:r>
              <a:rPr lang="en-US" sz="1300"/>
              <a:t>Raffterty, Jason. “Gender Identity Development in Children.” </a:t>
            </a:r>
            <a:r>
              <a:rPr lang="en-US" sz="1300" i="1"/>
              <a:t>HealthyChildren.org</a:t>
            </a:r>
            <a:r>
              <a:rPr lang="en-US" sz="1300"/>
              <a:t>, 2018, https://www.healthychildren.org/English/ages-stages/gradeschool/Pages/Gender-Identity-and-Gender-Confusion-In-Children.aspx. </a:t>
            </a:r>
          </a:p>
          <a:p>
            <a:pPr lvl="0"/>
            <a:r>
              <a:rPr lang="en-US" sz="1300"/>
              <a:t>Savage, Sarah, and Fox Fisher. </a:t>
            </a:r>
            <a:r>
              <a:rPr lang="en-US" sz="1300" i="1"/>
              <a:t>Are You a Boy or Are You a Girl?</a:t>
            </a:r>
            <a:r>
              <a:rPr lang="en-US" sz="1300"/>
              <a:t> Jessica Kingsley Publishers, 2017. </a:t>
            </a:r>
          </a:p>
          <a:p>
            <a:endParaRPr lang="en-US" sz="1300"/>
          </a:p>
        </p:txBody>
      </p:sp>
    </p:spTree>
    <p:extLst>
      <p:ext uri="{BB962C8B-B14F-4D97-AF65-F5344CB8AC3E}">
        <p14:creationId xmlns:p14="http://schemas.microsoft.com/office/powerpoint/2010/main" val="95885035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14" name="Rectangle 14">
            <a:extLst>
              <a:ext uri="{FF2B5EF4-FFF2-40B4-BE49-F238E27FC236}">
                <a16:creationId xmlns:a16="http://schemas.microsoft.com/office/drawing/2014/main" id="{E1D2DD98-D3D0-480A-84E3-223B796CBE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207240" cy="685800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8">
            <a:extLst>
              <a:ext uri="{FF2B5EF4-FFF2-40B4-BE49-F238E27FC236}">
                <a16:creationId xmlns:a16="http://schemas.microsoft.com/office/drawing/2014/main" id="{47F77113-D202-4197-BC0F-AAFD7E13FE45}"/>
              </a:ext>
            </a:extLst>
          </p:cNvPr>
          <p:cNvPicPr>
            <a:picLocks noChangeAspect="1"/>
          </p:cNvPicPr>
          <p:nvPr/>
        </p:nvPicPr>
        <p:blipFill rotWithShape="1">
          <a:blip r:embed="rId5">
            <a:duotone>
              <a:prstClr val="black"/>
              <a:schemeClr val="tx2">
                <a:tint val="45000"/>
                <a:satMod val="400000"/>
              </a:schemeClr>
            </a:duotone>
            <a:alphaModFix amt="20000"/>
          </a:blip>
          <a:srcRect r="27111"/>
          <a:stretch/>
        </p:blipFill>
        <p:spPr>
          <a:xfrm>
            <a:off x="20" y="10"/>
            <a:ext cx="12191980" cy="6857989"/>
          </a:xfrm>
          <a:prstGeom prst="rect">
            <a:avLst/>
          </a:prstGeom>
        </p:spPr>
      </p:pic>
      <p:sp>
        <p:nvSpPr>
          <p:cNvPr id="2" name="Title 1">
            <a:extLst>
              <a:ext uri="{FF2B5EF4-FFF2-40B4-BE49-F238E27FC236}">
                <a16:creationId xmlns:a16="http://schemas.microsoft.com/office/drawing/2014/main" id="{25867E19-CE55-634A-A06B-D0C52309E0D1}"/>
              </a:ext>
            </a:extLst>
          </p:cNvPr>
          <p:cNvSpPr>
            <a:spLocks noGrp="1"/>
          </p:cNvSpPr>
          <p:nvPr>
            <p:ph type="title"/>
          </p:nvPr>
        </p:nvSpPr>
        <p:spPr>
          <a:xfrm>
            <a:off x="1261872" y="294198"/>
            <a:ext cx="9692640" cy="1397124"/>
          </a:xfrm>
        </p:spPr>
        <p:txBody>
          <a:bodyPr>
            <a:normAutofit/>
          </a:bodyPr>
          <a:lstStyle/>
          <a:p>
            <a:r>
              <a:rPr lang="en-US" dirty="0">
                <a:solidFill>
                  <a:schemeClr val="tx2"/>
                </a:solidFill>
              </a:rPr>
              <a:t>Changing world </a:t>
            </a:r>
          </a:p>
        </p:txBody>
      </p:sp>
      <p:sp>
        <p:nvSpPr>
          <p:cNvPr id="16" name="Rectangle 16">
            <a:extLst>
              <a:ext uri="{FF2B5EF4-FFF2-40B4-BE49-F238E27FC236}">
                <a16:creationId xmlns:a16="http://schemas.microsoft.com/office/drawing/2014/main" id="{0A163AB7-6612-45A3-8882-C5D1D27DC9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 y="0"/>
            <a:ext cx="457200"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0C66D172-8D37-E042-82FC-3F1C2A11B217}"/>
              </a:ext>
            </a:extLst>
          </p:cNvPr>
          <p:cNvSpPr>
            <a:spLocks noGrp="1"/>
          </p:cNvSpPr>
          <p:nvPr>
            <p:ph idx="1"/>
          </p:nvPr>
        </p:nvSpPr>
        <p:spPr>
          <a:xfrm>
            <a:off x="1261872" y="1828800"/>
            <a:ext cx="8595360" cy="4351337"/>
          </a:xfrm>
        </p:spPr>
        <p:txBody>
          <a:bodyPr vert="horz" lIns="91440" tIns="45720" rIns="91440" bIns="45720" rtlCol="0">
            <a:normAutofit/>
          </a:bodyPr>
          <a:lstStyle/>
          <a:p>
            <a:r>
              <a:rPr lang="en" dirty="0">
                <a:ea typeface="+mn-lt"/>
                <a:cs typeface="+mn-lt"/>
              </a:rPr>
              <a:t>As it has become more important to express who you are, as well as the rise of support of the LBGTQ+, children's literature is moving in a positive direction for inclusion and advocacy. </a:t>
            </a:r>
          </a:p>
          <a:p>
            <a:r>
              <a:rPr lang="en" dirty="0">
                <a:ea typeface="+mn-lt"/>
                <a:cs typeface="+mn-lt"/>
              </a:rPr>
              <a:t>Gender defined by “roles” as well as the term “gender” is holding children back less frequently through advocacy initiatives. </a:t>
            </a:r>
          </a:p>
          <a:p>
            <a:r>
              <a:rPr lang="en" i="1" dirty="0">
                <a:ea typeface="+mn-lt"/>
                <a:cs typeface="+mn-lt"/>
              </a:rPr>
              <a:t>I Am Enough b</a:t>
            </a:r>
            <a:r>
              <a:rPr lang="en" dirty="0">
                <a:ea typeface="+mn-lt"/>
                <a:cs typeface="+mn-lt"/>
              </a:rPr>
              <a:t>y Grace Byers a creative picture book that tells the importance of respecting one another and the uniqueness within everyone. Books such as this grow a child's understanding of individualism.</a:t>
            </a:r>
            <a:endParaRPr lang="en-US" dirty="0"/>
          </a:p>
          <a:p>
            <a:endParaRPr lang="en" dirty="0"/>
          </a:p>
          <a:p>
            <a:endParaRPr lang="en-US" dirty="0"/>
          </a:p>
        </p:txBody>
      </p:sp>
      <p:sp>
        <p:nvSpPr>
          <p:cNvPr id="18" name="Rectangle 18">
            <a:extLst>
              <a:ext uri="{FF2B5EF4-FFF2-40B4-BE49-F238E27FC236}">
                <a16:creationId xmlns:a16="http://schemas.microsoft.com/office/drawing/2014/main" id="{431F06DA-D28C-4234-B488-3AB58FDE0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Audio 8">
            <a:hlinkClick r:id="" action="ppaction://media"/>
            <a:extLst>
              <a:ext uri="{FF2B5EF4-FFF2-40B4-BE49-F238E27FC236}">
                <a16:creationId xmlns:a16="http://schemas.microsoft.com/office/drawing/2014/main" id="{22397690-B75F-1542-89FA-8E98FB58A1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3961" y="5936297"/>
            <a:ext cx="812800" cy="812800"/>
          </a:xfrm>
          <a:prstGeom prst="rect">
            <a:avLst/>
          </a:prstGeom>
        </p:spPr>
      </p:pic>
    </p:spTree>
    <p:extLst>
      <p:ext uri="{BB962C8B-B14F-4D97-AF65-F5344CB8AC3E}">
        <p14:creationId xmlns:p14="http://schemas.microsoft.com/office/powerpoint/2010/main" val="10749279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400"/>
    </mc:Choice>
    <mc:Fallback xmlns="">
      <p:transition spd="slow" advTm="15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57F84B-F990-4F33-B2F0-F2BE21985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rgbClr val="46464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BDC9F4B3-E048-4DF2-8375-37385E22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45838"/>
            <a:ext cx="11292840" cy="511216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2A7B0992-8632-4B33-A492-ACB465597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1" cy="20214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D54704A-0566-2E4B-9829-47C84BB7CC10}"/>
              </a:ext>
            </a:extLst>
          </p:cNvPr>
          <p:cNvSpPr>
            <a:spLocks noGrp="1"/>
          </p:cNvSpPr>
          <p:nvPr>
            <p:ph type="title"/>
          </p:nvPr>
        </p:nvSpPr>
        <p:spPr>
          <a:xfrm>
            <a:off x="1261872" y="294198"/>
            <a:ext cx="9692640" cy="1397124"/>
          </a:xfrm>
        </p:spPr>
        <p:txBody>
          <a:bodyPr>
            <a:normAutofit fontScale="90000"/>
          </a:bodyPr>
          <a:lstStyle/>
          <a:p>
            <a:r>
              <a:rPr lang="en-US" sz="4100" dirty="0">
                <a:solidFill>
                  <a:srgbClr val="FFFFFF"/>
                </a:solidFill>
              </a:rPr>
              <a:t>Equal gender representation takes the spotlight in children's literature  </a:t>
            </a:r>
          </a:p>
        </p:txBody>
      </p:sp>
      <p:sp>
        <p:nvSpPr>
          <p:cNvPr id="3" name="Content Placeholder 2">
            <a:extLst>
              <a:ext uri="{FF2B5EF4-FFF2-40B4-BE49-F238E27FC236}">
                <a16:creationId xmlns:a16="http://schemas.microsoft.com/office/drawing/2014/main" id="{71F0CC0D-FC42-1744-AFF0-625B9CD9CEAF}"/>
              </a:ext>
            </a:extLst>
          </p:cNvPr>
          <p:cNvSpPr>
            <a:spLocks noGrp="1"/>
          </p:cNvSpPr>
          <p:nvPr>
            <p:ph idx="1"/>
          </p:nvPr>
        </p:nvSpPr>
        <p:spPr>
          <a:xfrm>
            <a:off x="1261872" y="2326990"/>
            <a:ext cx="8595360" cy="3853147"/>
          </a:xfrm>
        </p:spPr>
        <p:txBody>
          <a:bodyPr vert="horz" lIns="91440" tIns="45720" rIns="91440" bIns="45720" rtlCol="0" anchor="t">
            <a:normAutofit lnSpcReduction="10000"/>
          </a:bodyPr>
          <a:lstStyle/>
          <a:p>
            <a:r>
              <a:rPr lang="en" dirty="0">
                <a:ea typeface="+mn-lt"/>
                <a:cs typeface="+mn-lt"/>
              </a:rPr>
              <a:t>Children’s books are a form of education and entertainment for both children and adults. Unfortunately, in the past, there was a lack of equally shared roles and life goals between genders in children’s books. </a:t>
            </a:r>
          </a:p>
          <a:p>
            <a:r>
              <a:rPr lang="en" dirty="0">
                <a:ea typeface="+mn-lt"/>
                <a:cs typeface="+mn-lt"/>
              </a:rPr>
              <a:t>Exclusion can lead to children to miss their full potential and may feel as if they are stuck within a box of gender roles (stereotypes). </a:t>
            </a:r>
          </a:p>
          <a:p>
            <a:r>
              <a:rPr lang="en" dirty="0">
                <a:ea typeface="+mn-lt"/>
                <a:cs typeface="+mn-lt"/>
              </a:rPr>
              <a:t>In recent years as people have come to recognize the value and importance of equality as well as the impact that negative gender stereotypes have on children. These changes have created fresh motives and purpose for chil</a:t>
            </a:r>
            <a:r>
              <a:rPr lang="en-US" dirty="0">
                <a:ea typeface="+mn-lt"/>
                <a:cs typeface="+mn-lt"/>
              </a:rPr>
              <a:t>d</a:t>
            </a:r>
            <a:r>
              <a:rPr lang="en" dirty="0">
                <a:ea typeface="+mn-lt"/>
                <a:cs typeface="+mn-lt"/>
              </a:rPr>
              <a:t>ren’s literature.</a:t>
            </a:r>
          </a:p>
          <a:p>
            <a:r>
              <a:rPr lang="en" dirty="0">
                <a:ea typeface="+mn-lt"/>
                <a:cs typeface="+mn-lt"/>
              </a:rPr>
              <a:t>This new </a:t>
            </a:r>
            <a:r>
              <a:rPr lang="en-US" dirty="0">
                <a:ea typeface="+mn-lt"/>
                <a:cs typeface="+mn-lt"/>
              </a:rPr>
              <a:t>viewpoint</a:t>
            </a:r>
            <a:r>
              <a:rPr lang="en" dirty="0">
                <a:ea typeface="+mn-lt"/>
                <a:cs typeface="+mn-lt"/>
              </a:rPr>
              <a:t> in children's literature is key, especially in our rapidly developing and diversifying society.</a:t>
            </a:r>
            <a:endParaRPr lang="en-US" dirty="0">
              <a:solidFill>
                <a:srgbClr val="FFFFFF"/>
              </a:solidFill>
            </a:endParaRPr>
          </a:p>
        </p:txBody>
      </p:sp>
    </p:spTree>
    <p:extLst>
      <p:ext uri="{BB962C8B-B14F-4D97-AF65-F5344CB8AC3E}">
        <p14:creationId xmlns:p14="http://schemas.microsoft.com/office/powerpoint/2010/main" val="208905932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B109E-EA8D-4EEB-BE0F-CBE47A3D1819}"/>
              </a:ext>
            </a:extLst>
          </p:cNvPr>
          <p:cNvSpPr>
            <a:spLocks noGrp="1"/>
          </p:cNvSpPr>
          <p:nvPr>
            <p:ph type="title"/>
          </p:nvPr>
        </p:nvSpPr>
        <p:spPr>
          <a:xfrm>
            <a:off x="7559867" y="269377"/>
            <a:ext cx="3075836" cy="1325562"/>
          </a:xfrm>
        </p:spPr>
        <p:txBody>
          <a:bodyPr>
            <a:normAutofit/>
          </a:bodyPr>
          <a:lstStyle/>
          <a:p>
            <a:r>
              <a:rPr lang="en-US" sz="3200" dirty="0"/>
              <a:t>Why is this so important?</a:t>
            </a:r>
          </a:p>
        </p:txBody>
      </p:sp>
      <p:pic>
        <p:nvPicPr>
          <p:cNvPr id="4" name="Picture 4" descr="A picture containing person, child, child, young&#10;&#10;Description automatically generated">
            <a:extLst>
              <a:ext uri="{FF2B5EF4-FFF2-40B4-BE49-F238E27FC236}">
                <a16:creationId xmlns:a16="http://schemas.microsoft.com/office/drawing/2014/main" id="{83699D4E-40F1-4C36-8DCE-08ACFB82CD7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9359" r="21836"/>
          <a:stretch/>
        </p:blipFill>
        <p:spPr>
          <a:xfrm>
            <a:off x="1336973" y="640080"/>
            <a:ext cx="5781794" cy="5588101"/>
          </a:xfrm>
          <a:prstGeom prst="rect">
            <a:avLst/>
          </a:prstGeom>
        </p:spPr>
      </p:pic>
      <p:sp>
        <p:nvSpPr>
          <p:cNvPr id="9" name="Content Placeholder 8">
            <a:extLst>
              <a:ext uri="{FF2B5EF4-FFF2-40B4-BE49-F238E27FC236}">
                <a16:creationId xmlns:a16="http://schemas.microsoft.com/office/drawing/2014/main" id="{08C84FE0-9AEF-4518-BD41-A83D2DEBFADC}"/>
              </a:ext>
            </a:extLst>
          </p:cNvPr>
          <p:cNvSpPr>
            <a:spLocks noGrp="1"/>
          </p:cNvSpPr>
          <p:nvPr>
            <p:ph idx="1"/>
          </p:nvPr>
        </p:nvSpPr>
        <p:spPr>
          <a:xfrm>
            <a:off x="7241059" y="1936955"/>
            <a:ext cx="3713452" cy="4243182"/>
          </a:xfrm>
        </p:spPr>
        <p:txBody>
          <a:bodyPr vert="horz" lIns="91440" tIns="45720" rIns="91440" bIns="45720" rtlCol="0" anchor="t">
            <a:normAutofit/>
          </a:bodyPr>
          <a:lstStyle/>
          <a:p>
            <a:r>
              <a:rPr lang="en" sz="1800" b="1" dirty="0">
                <a:ea typeface="+mn-lt"/>
                <a:cs typeface="+mn-lt"/>
              </a:rPr>
              <a:t>Thesis: Children's books are now including a focus on cross-gender preferences and gender equality which allows for children to understand themselves and their role in society.</a:t>
            </a:r>
          </a:p>
          <a:p>
            <a:r>
              <a:rPr lang="en" sz="1800" dirty="0">
                <a:ea typeface="+mn-lt"/>
                <a:cs typeface="+mn-lt"/>
              </a:rPr>
              <a:t>It is important to understand the developmental process of a child as many parents and guardian aren’t aware what takes place when a child is finding themselves. </a:t>
            </a:r>
          </a:p>
          <a:p>
            <a:endParaRPr lang="en" sz="1600" dirty="0"/>
          </a:p>
        </p:txBody>
      </p:sp>
      <p:sp>
        <p:nvSpPr>
          <p:cNvPr id="5" name="TextBox 4">
            <a:extLst>
              <a:ext uri="{FF2B5EF4-FFF2-40B4-BE49-F238E27FC236}">
                <a16:creationId xmlns:a16="http://schemas.microsoft.com/office/drawing/2014/main" id="{9BE44CC2-FDFB-401C-825F-F546D22DC43F}"/>
              </a:ext>
            </a:extLst>
          </p:cNvPr>
          <p:cNvSpPr txBox="1"/>
          <p:nvPr/>
        </p:nvSpPr>
        <p:spPr>
          <a:xfrm>
            <a:off x="4398150" y="6028126"/>
            <a:ext cx="2720617"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BY-NC</a:t>
            </a:r>
            <a:r>
              <a:rPr lang="en-US" sz="700">
                <a:solidFill>
                  <a:srgbClr val="FFFFFF"/>
                </a:solidFill>
              </a:rPr>
              <a:t>.</a:t>
            </a:r>
          </a:p>
        </p:txBody>
      </p:sp>
    </p:spTree>
    <p:extLst>
      <p:ext uri="{BB962C8B-B14F-4D97-AF65-F5344CB8AC3E}">
        <p14:creationId xmlns:p14="http://schemas.microsoft.com/office/powerpoint/2010/main" val="842080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CF61C-58F3-0D4A-8198-DDBB02DF8ED9}"/>
              </a:ext>
            </a:extLst>
          </p:cNvPr>
          <p:cNvSpPr>
            <a:spLocks noGrp="1"/>
          </p:cNvSpPr>
          <p:nvPr>
            <p:ph type="title"/>
          </p:nvPr>
        </p:nvSpPr>
        <p:spPr>
          <a:xfrm>
            <a:off x="4965290" y="365760"/>
            <a:ext cx="5997678" cy="1325562"/>
          </a:xfrm>
        </p:spPr>
        <p:txBody>
          <a:bodyPr>
            <a:normAutofit/>
          </a:bodyPr>
          <a:lstStyle/>
          <a:p>
            <a:r>
              <a:rPr lang="en-US" dirty="0"/>
              <a:t>Within the mind of a child</a:t>
            </a:r>
          </a:p>
        </p:txBody>
      </p:sp>
      <p:sp>
        <p:nvSpPr>
          <p:cNvPr id="12" name="Rectangle 11">
            <a:extLst>
              <a:ext uri="{FF2B5EF4-FFF2-40B4-BE49-F238E27FC236}">
                <a16:creationId xmlns:a16="http://schemas.microsoft.com/office/drawing/2014/main" id="{653E8C2D-4F5A-49E0-8155-C1699A478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4">
            <a:extLst>
              <a:ext uri="{FF2B5EF4-FFF2-40B4-BE49-F238E27FC236}">
                <a16:creationId xmlns:a16="http://schemas.microsoft.com/office/drawing/2014/main" id="{6026FA2B-1ED2-4183-9C28-5009BC36D96B}"/>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6313" r="12914"/>
          <a:stretch/>
        </p:blipFill>
        <p:spPr>
          <a:xfrm>
            <a:off x="457200" y="10"/>
            <a:ext cx="4196111" cy="6857990"/>
          </a:xfrm>
          <a:prstGeom prst="rect">
            <a:avLst/>
          </a:prstGeom>
        </p:spPr>
      </p:pic>
      <p:sp>
        <p:nvSpPr>
          <p:cNvPr id="3" name="Content Placeholder 2">
            <a:extLst>
              <a:ext uri="{FF2B5EF4-FFF2-40B4-BE49-F238E27FC236}">
                <a16:creationId xmlns:a16="http://schemas.microsoft.com/office/drawing/2014/main" id="{A489E4EF-70BA-1F48-9613-48F4E3E75B48}"/>
              </a:ext>
            </a:extLst>
          </p:cNvPr>
          <p:cNvSpPr>
            <a:spLocks noGrp="1"/>
          </p:cNvSpPr>
          <p:nvPr>
            <p:ph idx="1"/>
          </p:nvPr>
        </p:nvSpPr>
        <p:spPr>
          <a:xfrm>
            <a:off x="4965290" y="1532238"/>
            <a:ext cx="6015571" cy="5125707"/>
          </a:xfrm>
        </p:spPr>
        <p:txBody>
          <a:bodyPr vert="horz" lIns="91440" tIns="45720" rIns="91440" bIns="45720" rtlCol="0">
            <a:normAutofit fontScale="77500" lnSpcReduction="20000"/>
          </a:bodyPr>
          <a:lstStyle/>
          <a:p>
            <a:pPr marL="0" indent="0">
              <a:buNone/>
            </a:pPr>
            <a:endParaRPr lang="en" sz="1700" dirty="0">
              <a:ea typeface="+mn-lt"/>
              <a:cs typeface="+mn-lt"/>
            </a:endParaRPr>
          </a:p>
          <a:p>
            <a:r>
              <a:rPr lang="en" sz="2400" dirty="0">
                <a:ea typeface="+mn-lt"/>
                <a:cs typeface="+mn-lt"/>
              </a:rPr>
              <a:t>Created by Sigmund Freud; Psychoanalysis which is in short, is the study of subconscious self-conflicts through things such as dreams. </a:t>
            </a:r>
          </a:p>
          <a:p>
            <a:r>
              <a:rPr lang="en" sz="2400" dirty="0">
                <a:ea typeface="+mn-lt"/>
                <a:cs typeface="+mn-lt"/>
              </a:rPr>
              <a:t>Children develop their superego around first 3 years of life.</a:t>
            </a:r>
          </a:p>
          <a:p>
            <a:r>
              <a:rPr lang="en" sz="2400" dirty="0">
                <a:ea typeface="+mn-lt"/>
                <a:cs typeface="+mn-lt"/>
              </a:rPr>
              <a:t>Freud also used this theory for children known as superego which is composed of two components.</a:t>
            </a:r>
          </a:p>
          <a:p>
            <a:pPr lvl="1">
              <a:buFont typeface="Courier New" panose="02070309020205020404" pitchFamily="49" charset="0"/>
              <a:buChar char="o"/>
            </a:pPr>
            <a:r>
              <a:rPr lang="en" sz="2100" dirty="0">
                <a:ea typeface="+mn-lt"/>
                <a:cs typeface="+mn-lt"/>
              </a:rPr>
              <a:t>The first is “Ego Ideal” also known as “ID” which refers to the standards of good behavior which leads to feelings of pride and if broken, can lead to the feeling of guilt. </a:t>
            </a:r>
          </a:p>
          <a:p>
            <a:pPr lvl="1">
              <a:buFont typeface="Courier New" panose="02070309020205020404" pitchFamily="49" charset="0"/>
              <a:buChar char="o"/>
            </a:pPr>
            <a:r>
              <a:rPr lang="en" sz="2100" dirty="0">
                <a:ea typeface="+mn-lt"/>
                <a:cs typeface="+mn-lt"/>
              </a:rPr>
              <a:t>The second component, “The Conscience” also known as “Super Ego” which is a complement of rules and behaviors that the child considers good or bad and how they respond to the situation emotionally.</a:t>
            </a:r>
            <a:endParaRPr lang="en" sz="1400" dirty="0">
              <a:ea typeface="+mn-lt"/>
              <a:cs typeface="+mn-lt"/>
            </a:endParaRPr>
          </a:p>
          <a:p>
            <a:r>
              <a:rPr lang="en" sz="2400" i="1" dirty="0">
                <a:ea typeface="+mn-lt"/>
                <a:cs typeface="+mn-lt"/>
              </a:rPr>
              <a:t> “The superego is the component of personality composed of the internalized ideals that we have acquired from our parents and society.”                </a:t>
            </a:r>
            <a:r>
              <a:rPr lang="en" sz="2100" i="1" dirty="0">
                <a:ea typeface="+mn-lt"/>
                <a:cs typeface="+mn-lt"/>
              </a:rPr>
              <a:t>(Biograghy.com Sigmund Freud)</a:t>
            </a:r>
            <a:endParaRPr lang="en" sz="2100" i="1" dirty="0"/>
          </a:p>
        </p:txBody>
      </p:sp>
      <p:sp>
        <p:nvSpPr>
          <p:cNvPr id="5" name="TextBox 4">
            <a:extLst>
              <a:ext uri="{FF2B5EF4-FFF2-40B4-BE49-F238E27FC236}">
                <a16:creationId xmlns:a16="http://schemas.microsoft.com/office/drawing/2014/main" id="{4F7B007A-CB6E-4618-A13A-81E4EC1A2104}"/>
              </a:ext>
            </a:extLst>
          </p:cNvPr>
          <p:cNvSpPr txBox="1"/>
          <p:nvPr/>
        </p:nvSpPr>
        <p:spPr>
          <a:xfrm>
            <a:off x="1757967" y="6657945"/>
            <a:ext cx="2895344" cy="200055"/>
          </a:xfrm>
          <a:prstGeom prst="rect">
            <a:avLst/>
          </a:prstGeom>
          <a:solidFill>
            <a:srgbClr val="000000"/>
          </a:solidFill>
        </p:spPr>
        <p:txBody>
          <a:bodyPr wrap="none">
            <a:spAutoFit/>
          </a:bodyPr>
          <a:lstStyle/>
          <a:p>
            <a:pPr algn="r">
              <a:spcAft>
                <a:spcPts val="600"/>
              </a:spcAft>
            </a:pPr>
            <a:r>
              <a:rPr lang="en-US" sz="700" dirty="0">
                <a:solidFill>
                  <a:srgbClr val="FFFFFF"/>
                </a:solidFill>
                <a:hlinkClick r:id="rId6">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7">
                  <a:extLst>
                    <a:ext uri="{A12FA001-AC4F-418D-AE19-62706E023703}">
                      <ahyp:hlinkClr xmlns:ahyp="http://schemas.microsoft.com/office/drawing/2018/hyperlinkcolor" val="tx"/>
                    </a:ext>
                  </a:extLst>
                </a:hlinkClick>
              </a:rPr>
              <a:t>CC BY-NC-ND</a:t>
            </a:r>
            <a:r>
              <a:rPr lang="en-US" sz="700" dirty="0">
                <a:solidFill>
                  <a:srgbClr val="FFFFFF"/>
                </a:solidFill>
              </a:rPr>
              <a:t>.</a:t>
            </a:r>
          </a:p>
        </p:txBody>
      </p:sp>
      <p:pic>
        <p:nvPicPr>
          <p:cNvPr id="6" name="Audio 5">
            <a:hlinkClick r:id="" action="ppaction://media"/>
            <a:extLst>
              <a:ext uri="{FF2B5EF4-FFF2-40B4-BE49-F238E27FC236}">
                <a16:creationId xmlns:a16="http://schemas.microsoft.com/office/drawing/2014/main" id="{E4EFA99B-797F-FB4F-8406-8D93F14BFE5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70665564"/>
      </p:ext>
    </p:extLst>
  </p:cSld>
  <p:clrMapOvr>
    <a:masterClrMapping/>
  </p:clrMapOvr>
  <mc:AlternateContent xmlns:mc="http://schemas.openxmlformats.org/markup-compatibility/2006" xmlns:p14="http://schemas.microsoft.com/office/powerpoint/2010/main">
    <mc:Choice Requires="p14">
      <p:transition spd="slow" p14:dur="2000" advTm="13982"/>
    </mc:Choice>
    <mc:Fallback xmlns="">
      <p:transition spd="slow" advTm="13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AE80D91-18AA-438F-BFF4-E6BABFDFBA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EF05C5AB-8A34-4DF3-AB54-AD74AA432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4698" y="0"/>
            <a:ext cx="5188141" cy="68654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A6D19EA-BFED-B343-90CE-05510B0A353F}"/>
              </a:ext>
            </a:extLst>
          </p:cNvPr>
          <p:cNvSpPr>
            <a:spLocks noGrp="1"/>
          </p:cNvSpPr>
          <p:nvPr>
            <p:ph type="title"/>
          </p:nvPr>
        </p:nvSpPr>
        <p:spPr>
          <a:xfrm>
            <a:off x="6902937" y="643466"/>
            <a:ext cx="3962658" cy="5376334"/>
          </a:xfrm>
        </p:spPr>
        <p:txBody>
          <a:bodyPr anchor="ctr">
            <a:normAutofit/>
          </a:bodyPr>
          <a:lstStyle/>
          <a:p>
            <a:r>
              <a:rPr lang="en-US" sz="3600">
                <a:solidFill>
                  <a:srgbClr val="FFFFFF"/>
                </a:solidFill>
              </a:rPr>
              <a:t>Gender Identity </a:t>
            </a:r>
          </a:p>
        </p:txBody>
      </p:sp>
      <p:sp>
        <p:nvSpPr>
          <p:cNvPr id="3" name="Content Placeholder 2">
            <a:extLst>
              <a:ext uri="{FF2B5EF4-FFF2-40B4-BE49-F238E27FC236}">
                <a16:creationId xmlns:a16="http://schemas.microsoft.com/office/drawing/2014/main" id="{0999F5EA-6EF1-D44B-8622-B5B616CADA7B}"/>
              </a:ext>
            </a:extLst>
          </p:cNvPr>
          <p:cNvSpPr>
            <a:spLocks noGrp="1"/>
          </p:cNvSpPr>
          <p:nvPr>
            <p:ph idx="1"/>
          </p:nvPr>
        </p:nvSpPr>
        <p:spPr>
          <a:xfrm>
            <a:off x="643467" y="643467"/>
            <a:ext cx="4817766" cy="5578528"/>
          </a:xfrm>
        </p:spPr>
        <p:txBody>
          <a:bodyPr vert="horz" lIns="91440" tIns="45720" rIns="91440" bIns="45720" rtlCol="0" anchor="ctr">
            <a:normAutofit lnSpcReduction="10000"/>
          </a:bodyPr>
          <a:lstStyle/>
          <a:p>
            <a:r>
              <a:rPr lang="en" sz="1700" dirty="0">
                <a:ea typeface="+mn-lt"/>
                <a:cs typeface="+mn-lt"/>
              </a:rPr>
              <a:t>By the age of five children have a sense of gender identity, this means the child can understand the gender roles in children’s books before they are able to read </a:t>
            </a:r>
            <a:r>
              <a:rPr lang="en" sz="1700" dirty="0" err="1">
                <a:ea typeface="+mn-lt"/>
                <a:cs typeface="+mn-lt"/>
              </a:rPr>
              <a:t>chil</a:t>
            </a:r>
            <a:r>
              <a:rPr lang="en-US" sz="1700" dirty="0">
                <a:ea typeface="+mn-lt"/>
                <a:cs typeface="+mn-lt"/>
              </a:rPr>
              <a:t>d</a:t>
            </a:r>
            <a:r>
              <a:rPr lang="en" sz="1700" dirty="0">
                <a:ea typeface="+mn-lt"/>
                <a:cs typeface="+mn-lt"/>
              </a:rPr>
              <a:t>ren’s books on their own. </a:t>
            </a:r>
          </a:p>
          <a:p>
            <a:r>
              <a:rPr lang="en" sz="1700" dirty="0">
                <a:ea typeface="+mn-lt"/>
                <a:cs typeface="+mn-lt"/>
              </a:rPr>
              <a:t>At this stage in their life, it is common for </a:t>
            </a:r>
            <a:r>
              <a:rPr lang="en" sz="1700" dirty="0" err="1">
                <a:ea typeface="+mn-lt"/>
                <a:cs typeface="+mn-lt"/>
              </a:rPr>
              <a:t>chil</a:t>
            </a:r>
            <a:r>
              <a:rPr lang="en-US" sz="1700" dirty="0">
                <a:ea typeface="+mn-lt"/>
                <a:cs typeface="+mn-lt"/>
              </a:rPr>
              <a:t>d</a:t>
            </a:r>
            <a:r>
              <a:rPr lang="en" sz="1700" dirty="0">
                <a:ea typeface="+mn-lt"/>
                <a:cs typeface="+mn-lt"/>
              </a:rPr>
              <a:t>ren to be interested in cross-gender preferences which are interests in subjects that cross gender stereotypes. For example, girl being int</a:t>
            </a:r>
            <a:r>
              <a:rPr lang="en-US" sz="1700" dirty="0">
                <a:ea typeface="+mn-lt"/>
                <a:cs typeface="+mn-lt"/>
              </a:rPr>
              <a:t>e</a:t>
            </a:r>
            <a:r>
              <a:rPr lang="en" sz="1700" dirty="0">
                <a:ea typeface="+mn-lt"/>
                <a:cs typeface="+mn-lt"/>
              </a:rPr>
              <a:t>rested in hob</a:t>
            </a:r>
            <a:r>
              <a:rPr lang="en-US" sz="1700" dirty="0">
                <a:ea typeface="+mn-lt"/>
                <a:cs typeface="+mn-lt"/>
              </a:rPr>
              <a:t>b</a:t>
            </a:r>
            <a:r>
              <a:rPr lang="en" sz="1700" dirty="0" err="1">
                <a:ea typeface="+mn-lt"/>
                <a:cs typeface="+mn-lt"/>
              </a:rPr>
              <a:t>ies</a:t>
            </a:r>
            <a:r>
              <a:rPr lang="en" sz="1700" dirty="0">
                <a:ea typeface="+mn-lt"/>
                <a:cs typeface="+mn-lt"/>
              </a:rPr>
              <a:t> that are commonly preferred by boys. </a:t>
            </a:r>
          </a:p>
          <a:p>
            <a:r>
              <a:rPr lang="en" sz="1700" dirty="0">
                <a:ea typeface="+mn-lt"/>
                <a:cs typeface="+mn-lt"/>
              </a:rPr>
              <a:t>Cross gender preferences are healthy for children, as it allows them to understand gender diversity, in return increases social acceptance.</a:t>
            </a:r>
          </a:p>
          <a:p>
            <a:r>
              <a:rPr lang="en" sz="1700" i="1" dirty="0">
                <a:ea typeface="+mn-lt"/>
                <a:cs typeface="+mn-lt"/>
              </a:rPr>
              <a:t> “Meanwhile, "gender identity" refers to an internal sense people have of who they are that comes from an interaction of biological traits, developmental influences, and environmental conditions.” (Cherry The importance of the superego in psychology)</a:t>
            </a:r>
            <a:endParaRPr lang="en-US" sz="1700" i="1" dirty="0">
              <a:ea typeface="+mn-lt"/>
              <a:cs typeface="+mn-lt"/>
            </a:endParaRPr>
          </a:p>
        </p:txBody>
      </p:sp>
      <p:sp>
        <p:nvSpPr>
          <p:cNvPr id="21" name="Rectangle 20">
            <a:extLst>
              <a:ext uri="{FF2B5EF4-FFF2-40B4-BE49-F238E27FC236}">
                <a16:creationId xmlns:a16="http://schemas.microsoft.com/office/drawing/2014/main" id="{AA3B856C-9196-4702-BED7-5733C7EAA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665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16" name="Diagram 17">
            <a:extLst>
              <a:ext uri="{FF2B5EF4-FFF2-40B4-BE49-F238E27FC236}">
                <a16:creationId xmlns:a16="http://schemas.microsoft.com/office/drawing/2014/main" id="{21302B0D-7E69-4CCC-8D5C-307A92CD9229}"/>
              </a:ext>
            </a:extLst>
          </p:cNvPr>
          <p:cNvGraphicFramePr/>
          <p:nvPr>
            <p:extLst>
              <p:ext uri="{D42A27DB-BD31-4B8C-83A1-F6EECF244321}">
                <p14:modId xmlns:p14="http://schemas.microsoft.com/office/powerpoint/2010/main" val="2608277132"/>
              </p:ext>
            </p:extLst>
          </p:nvPr>
        </p:nvGraphicFramePr>
        <p:xfrm>
          <a:off x="7303698" y="435634"/>
          <a:ext cx="2674189" cy="21623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Audio 9">
            <a:hlinkClick r:id="" action="ppaction://media"/>
            <a:extLst>
              <a:ext uri="{FF2B5EF4-FFF2-40B4-BE49-F238E27FC236}">
                <a16:creationId xmlns:a16="http://schemas.microsoft.com/office/drawing/2014/main" id="{4910BDDE-D6A0-544E-9970-AE5F8918D55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66954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3296"/>
    </mc:Choice>
    <mc:Fallback xmlns="">
      <p:transition spd="slow" advTm="13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971E2-9264-3145-A2F3-E4CA97DE8FCA}"/>
              </a:ext>
            </a:extLst>
          </p:cNvPr>
          <p:cNvSpPr>
            <a:spLocks noGrp="1"/>
          </p:cNvSpPr>
          <p:nvPr>
            <p:ph type="title"/>
          </p:nvPr>
        </p:nvSpPr>
        <p:spPr>
          <a:xfrm>
            <a:off x="5270090" y="365760"/>
            <a:ext cx="5692878" cy="1325562"/>
          </a:xfrm>
        </p:spPr>
        <p:txBody>
          <a:bodyPr>
            <a:normAutofit/>
          </a:bodyPr>
          <a:lstStyle/>
          <a:p>
            <a:r>
              <a:rPr lang="en-US" sz="2800"/>
              <a:t>Minimal equal gender representation in children’s books in the past</a:t>
            </a:r>
          </a:p>
        </p:txBody>
      </p:sp>
      <p:sp>
        <p:nvSpPr>
          <p:cNvPr id="3" name="Content Placeholder 2">
            <a:extLst>
              <a:ext uri="{FF2B5EF4-FFF2-40B4-BE49-F238E27FC236}">
                <a16:creationId xmlns:a16="http://schemas.microsoft.com/office/drawing/2014/main" id="{3663141F-C1A6-4F44-9303-27E83DC38909}"/>
              </a:ext>
            </a:extLst>
          </p:cNvPr>
          <p:cNvSpPr>
            <a:spLocks noGrp="1"/>
          </p:cNvSpPr>
          <p:nvPr>
            <p:ph idx="1"/>
          </p:nvPr>
        </p:nvSpPr>
        <p:spPr>
          <a:xfrm>
            <a:off x="5270090" y="1828800"/>
            <a:ext cx="5710771" cy="4351337"/>
          </a:xfrm>
        </p:spPr>
        <p:txBody>
          <a:bodyPr vert="horz" lIns="91440" tIns="45720" rIns="91440" bIns="45720" rtlCol="0" anchor="t">
            <a:normAutofit/>
          </a:bodyPr>
          <a:lstStyle/>
          <a:p>
            <a:r>
              <a:rPr lang="en" dirty="0">
                <a:ea typeface="+mn-lt"/>
                <a:cs typeface="+mn-lt"/>
              </a:rPr>
              <a:t> In </a:t>
            </a:r>
            <a:r>
              <a:rPr lang="en" i="1" dirty="0">
                <a:ea typeface="+mn-lt"/>
                <a:cs typeface="+mn-lt"/>
              </a:rPr>
              <a:t>Amelia </a:t>
            </a:r>
            <a:r>
              <a:rPr lang="en" i="1" dirty="0" err="1">
                <a:ea typeface="+mn-lt"/>
                <a:cs typeface="+mn-lt"/>
              </a:rPr>
              <a:t>Bedelia</a:t>
            </a:r>
            <a:r>
              <a:rPr lang="en" i="1" dirty="0">
                <a:ea typeface="+mn-lt"/>
                <a:cs typeface="+mn-lt"/>
              </a:rPr>
              <a:t> </a:t>
            </a:r>
            <a:r>
              <a:rPr lang="en" dirty="0">
                <a:ea typeface="+mn-lt"/>
                <a:cs typeface="+mn-lt"/>
              </a:rPr>
              <a:t>written in 1963, a female maid is clumsy and is always messing up her chores or getting in trouble. One day the couple went on a day trip and left some chores for Amelia. Amelia did the chores all wrong, upsetting Mrs. Rodgers. When the wife was about to speak about the mess, she was silenced with a piece of pie by the man.</a:t>
            </a:r>
          </a:p>
          <a:p>
            <a:r>
              <a:rPr lang="en" dirty="0">
                <a:ea typeface="+mn-lt"/>
                <a:cs typeface="+mn-lt"/>
              </a:rPr>
              <a:t> This shows the power men had over women which is not what we should be portraying to children as no one should be silenced or silence someone else.</a:t>
            </a:r>
            <a:endParaRPr lang="en-US" dirty="0">
              <a:latin typeface="Times New Roman"/>
              <a:cs typeface="Times New Roman"/>
            </a:endParaRPr>
          </a:p>
        </p:txBody>
      </p:sp>
      <p:pic>
        <p:nvPicPr>
          <p:cNvPr id="6" name="Picture 6" descr="Text&#10;&#10;Description automatically generated">
            <a:extLst>
              <a:ext uri="{FF2B5EF4-FFF2-40B4-BE49-F238E27FC236}">
                <a16:creationId xmlns:a16="http://schemas.microsoft.com/office/drawing/2014/main" id="{8F03BCAB-7AC6-4E81-9A12-7B2390518C90}"/>
              </a:ext>
            </a:extLst>
          </p:cNvPr>
          <p:cNvPicPr>
            <a:picLocks noChangeAspect="1"/>
          </p:cNvPicPr>
          <p:nvPr/>
        </p:nvPicPr>
        <p:blipFill>
          <a:blip r:embed="rId5"/>
          <a:stretch>
            <a:fillRect/>
          </a:stretch>
        </p:blipFill>
        <p:spPr>
          <a:xfrm>
            <a:off x="928778" y="267019"/>
            <a:ext cx="4094670" cy="6007659"/>
          </a:xfrm>
          <a:prstGeom prst="rect">
            <a:avLst/>
          </a:prstGeom>
        </p:spPr>
      </p:pic>
      <p:pic>
        <p:nvPicPr>
          <p:cNvPr id="7" name="Picture 7" descr="A picture containing text&#10;&#10;Description automatically generated">
            <a:extLst>
              <a:ext uri="{FF2B5EF4-FFF2-40B4-BE49-F238E27FC236}">
                <a16:creationId xmlns:a16="http://schemas.microsoft.com/office/drawing/2014/main" id="{46110B62-1972-4FB2-AD38-941E7F36C7BB}"/>
              </a:ext>
            </a:extLst>
          </p:cNvPr>
          <p:cNvPicPr>
            <a:picLocks noChangeAspect="1"/>
          </p:cNvPicPr>
          <p:nvPr/>
        </p:nvPicPr>
        <p:blipFill rotWithShape="1">
          <a:blip r:embed="rId6"/>
          <a:srcRect l="-3636" t="15035" r="3030" b="16433"/>
          <a:stretch/>
        </p:blipFill>
        <p:spPr>
          <a:xfrm>
            <a:off x="10663880" y="0"/>
            <a:ext cx="1659317" cy="1952554"/>
          </a:xfrm>
          <a:prstGeom prst="rect">
            <a:avLst/>
          </a:prstGeom>
        </p:spPr>
      </p:pic>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1CBDFE93-0274-440F-BBC1-EAEB9F7E749F}"/>
                  </a:ext>
                </a:extLst>
              </p14:cNvPr>
              <p14:cNvContentPartPr/>
              <p14:nvPr/>
            </p14:nvContentPartPr>
            <p14:xfrm>
              <a:off x="1581522" y="3247723"/>
              <a:ext cx="1714500" cy="38100"/>
            </p14:xfrm>
          </p:contentPart>
        </mc:Choice>
        <mc:Fallback xmlns="">
          <p:pic>
            <p:nvPicPr>
              <p:cNvPr id="8" name="Ink 7">
                <a:extLst>
                  <a:ext uri="{FF2B5EF4-FFF2-40B4-BE49-F238E27FC236}">
                    <a16:creationId xmlns:a16="http://schemas.microsoft.com/office/drawing/2014/main" id="{1CBDFE93-0274-440F-BBC1-EAEB9F7E749F}"/>
                  </a:ext>
                </a:extLst>
              </p:cNvPr>
              <p:cNvPicPr/>
              <p:nvPr/>
            </p:nvPicPr>
            <p:blipFill>
              <a:blip r:embed="rId8"/>
              <a:stretch>
                <a:fillRect/>
              </a:stretch>
            </p:blipFill>
            <p:spPr>
              <a:xfrm>
                <a:off x="1527437" y="3151673"/>
                <a:ext cx="1822310" cy="229881"/>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135E1D1C-B00B-4301-AB99-449798876E35}"/>
                  </a:ext>
                </a:extLst>
              </p14:cNvPr>
              <p14:cNvContentPartPr/>
              <p14:nvPr/>
            </p14:nvContentPartPr>
            <p14:xfrm>
              <a:off x="1557897" y="3648418"/>
              <a:ext cx="1485900" cy="19050"/>
            </p14:xfrm>
          </p:contentPart>
        </mc:Choice>
        <mc:Fallback xmlns="">
          <p:pic>
            <p:nvPicPr>
              <p:cNvPr id="9" name="Ink 8">
                <a:extLst>
                  <a:ext uri="{FF2B5EF4-FFF2-40B4-BE49-F238E27FC236}">
                    <a16:creationId xmlns:a16="http://schemas.microsoft.com/office/drawing/2014/main" id="{135E1D1C-B00B-4301-AB99-449798876E35}"/>
                  </a:ext>
                </a:extLst>
              </p:cNvPr>
              <p:cNvPicPr/>
              <p:nvPr/>
            </p:nvPicPr>
            <p:blipFill>
              <a:blip r:embed="rId10"/>
              <a:stretch>
                <a:fillRect/>
              </a:stretch>
            </p:blipFill>
            <p:spPr>
              <a:xfrm>
                <a:off x="1503877" y="3172168"/>
                <a:ext cx="1593579" cy="969963"/>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014BB4AE-5C72-4A21-9862-8501F5270DA1}"/>
                  </a:ext>
                </a:extLst>
              </p14:cNvPr>
              <p14:cNvContentPartPr/>
              <p14:nvPr/>
            </p14:nvContentPartPr>
            <p14:xfrm>
              <a:off x="1568898" y="3986825"/>
              <a:ext cx="2171700" cy="38100"/>
            </p14:xfrm>
          </p:contentPart>
        </mc:Choice>
        <mc:Fallback xmlns="">
          <p:pic>
            <p:nvPicPr>
              <p:cNvPr id="10" name="Ink 9">
                <a:extLst>
                  <a:ext uri="{FF2B5EF4-FFF2-40B4-BE49-F238E27FC236}">
                    <a16:creationId xmlns:a16="http://schemas.microsoft.com/office/drawing/2014/main" id="{014BB4AE-5C72-4A21-9862-8501F5270DA1}"/>
                  </a:ext>
                </a:extLst>
              </p:cNvPr>
              <p:cNvPicPr/>
              <p:nvPr/>
            </p:nvPicPr>
            <p:blipFill>
              <a:blip r:embed="rId12"/>
              <a:stretch>
                <a:fillRect/>
              </a:stretch>
            </p:blipFill>
            <p:spPr>
              <a:xfrm>
                <a:off x="1515001" y="3878995"/>
                <a:ext cx="2279135" cy="25340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B076C964-A57B-4B6C-B254-AA2E3497E47B}"/>
                  </a:ext>
                </a:extLst>
              </p14:cNvPr>
              <p14:cNvContentPartPr/>
              <p14:nvPr/>
            </p14:nvContentPartPr>
            <p14:xfrm>
              <a:off x="1542517" y="4298701"/>
              <a:ext cx="1076325" cy="28575"/>
            </p14:xfrm>
          </p:contentPart>
        </mc:Choice>
        <mc:Fallback xmlns="">
          <p:pic>
            <p:nvPicPr>
              <p:cNvPr id="11" name="Ink 10">
                <a:extLst>
                  <a:ext uri="{FF2B5EF4-FFF2-40B4-BE49-F238E27FC236}">
                    <a16:creationId xmlns:a16="http://schemas.microsoft.com/office/drawing/2014/main" id="{B076C964-A57B-4B6C-B254-AA2E3497E47B}"/>
                  </a:ext>
                </a:extLst>
              </p:cNvPr>
              <p:cNvPicPr/>
              <p:nvPr/>
            </p:nvPicPr>
            <p:blipFill>
              <a:blip r:embed="rId14"/>
              <a:stretch>
                <a:fillRect/>
              </a:stretch>
            </p:blipFill>
            <p:spPr>
              <a:xfrm>
                <a:off x="1488683" y="4203451"/>
                <a:ext cx="1183634" cy="218758"/>
              </a:xfrm>
              <a:prstGeom prst="rect">
                <a:avLst/>
              </a:prstGeom>
            </p:spPr>
          </p:pic>
        </mc:Fallback>
      </mc:AlternateContent>
      <p:pic>
        <p:nvPicPr>
          <p:cNvPr id="12" name="Audio 11">
            <a:hlinkClick r:id="" action="ppaction://media"/>
            <a:extLst>
              <a:ext uri="{FF2B5EF4-FFF2-40B4-BE49-F238E27FC236}">
                <a16:creationId xmlns:a16="http://schemas.microsoft.com/office/drawing/2014/main" id="{9BF22A29-12A5-9B4A-9EC4-356689644CF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2494091576"/>
      </p:ext>
    </p:extLst>
  </p:cSld>
  <p:clrMapOvr>
    <a:masterClrMapping/>
  </p:clrMapOvr>
  <mc:AlternateContent xmlns:mc="http://schemas.openxmlformats.org/markup-compatibility/2006" xmlns:p14="http://schemas.microsoft.com/office/powerpoint/2010/main">
    <mc:Choice Requires="p14">
      <p:transition spd="slow" p14:dur="2000" advTm="19229"/>
    </mc:Choice>
    <mc:Fallback xmlns="">
      <p:transition spd="slow" advTm="19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DED7F-A939-2B4E-BDFC-DB0CF40F119C}"/>
              </a:ext>
            </a:extLst>
          </p:cNvPr>
          <p:cNvSpPr>
            <a:spLocks noGrp="1"/>
          </p:cNvSpPr>
          <p:nvPr>
            <p:ph type="title"/>
          </p:nvPr>
        </p:nvSpPr>
        <p:spPr>
          <a:xfrm>
            <a:off x="894735" y="641063"/>
            <a:ext cx="5201265" cy="873412"/>
          </a:xfrm>
        </p:spPr>
        <p:txBody>
          <a:bodyPr anchor="t">
            <a:normAutofit/>
          </a:bodyPr>
          <a:lstStyle/>
          <a:p>
            <a:r>
              <a:rPr lang="en-US" dirty="0"/>
              <a:t>New age of books</a:t>
            </a:r>
          </a:p>
        </p:txBody>
      </p:sp>
      <p:sp>
        <p:nvSpPr>
          <p:cNvPr id="3" name="Content Placeholder 2">
            <a:extLst>
              <a:ext uri="{FF2B5EF4-FFF2-40B4-BE49-F238E27FC236}">
                <a16:creationId xmlns:a16="http://schemas.microsoft.com/office/drawing/2014/main" id="{4D5B1365-379B-0043-97F8-A8B73A3BAA92}"/>
              </a:ext>
            </a:extLst>
          </p:cNvPr>
          <p:cNvSpPr>
            <a:spLocks noGrp="1"/>
          </p:cNvSpPr>
          <p:nvPr>
            <p:ph idx="1"/>
          </p:nvPr>
        </p:nvSpPr>
        <p:spPr>
          <a:xfrm>
            <a:off x="6729412" y="1338200"/>
            <a:ext cx="4305915" cy="4875787"/>
          </a:xfrm>
        </p:spPr>
        <p:txBody>
          <a:bodyPr vert="horz" lIns="91440" tIns="45720" rIns="91440" bIns="45720" rtlCol="0">
            <a:normAutofit/>
          </a:bodyPr>
          <a:lstStyle/>
          <a:p>
            <a:r>
              <a:rPr lang="en" i="1" dirty="0">
                <a:ea typeface="+mn-lt"/>
                <a:cs typeface="+mn-lt"/>
              </a:rPr>
              <a:t>Pink Is For Boys</a:t>
            </a:r>
            <a:r>
              <a:rPr lang="en" dirty="0">
                <a:ea typeface="+mn-lt"/>
                <a:cs typeface="+mn-lt"/>
              </a:rPr>
              <a:t> is a newer book published in 2018. This book shows integration of race, gender, and ethnicity as well as cross gender preferences. </a:t>
            </a:r>
          </a:p>
          <a:p>
            <a:r>
              <a:rPr lang="en" dirty="0">
                <a:ea typeface="+mn-lt"/>
                <a:cs typeface="+mn-lt"/>
              </a:rPr>
              <a:t>This book expresses the joy of what you like and what you like doing no matter what others say or think. This book is about children doing what makes them happy and dismissing the stereotypes that are set in place. This encourages children to do what they love and not to fear liking diff</a:t>
            </a:r>
            <a:r>
              <a:rPr lang="en-US" dirty="0">
                <a:ea typeface="+mn-lt"/>
                <a:cs typeface="+mn-lt"/>
              </a:rPr>
              <a:t>e</a:t>
            </a:r>
            <a:r>
              <a:rPr lang="en" dirty="0">
                <a:ea typeface="+mn-lt"/>
                <a:cs typeface="+mn-lt"/>
              </a:rPr>
              <a:t>rent things.</a:t>
            </a:r>
            <a:endParaRPr lang="en-US" dirty="0">
              <a:latin typeface="Times New Roman"/>
              <a:cs typeface="Times New Roman"/>
            </a:endParaRPr>
          </a:p>
        </p:txBody>
      </p:sp>
      <p:pic>
        <p:nvPicPr>
          <p:cNvPr id="4" name="Picture 4" descr="Diagram&#10;&#10;Description automatically generated">
            <a:extLst>
              <a:ext uri="{FF2B5EF4-FFF2-40B4-BE49-F238E27FC236}">
                <a16:creationId xmlns:a16="http://schemas.microsoft.com/office/drawing/2014/main" id="{B9926D06-AC25-4743-9FBA-2A2A22E47504}"/>
              </a:ext>
            </a:extLst>
          </p:cNvPr>
          <p:cNvPicPr>
            <a:picLocks noChangeAspect="1"/>
          </p:cNvPicPr>
          <p:nvPr/>
        </p:nvPicPr>
        <p:blipFill>
          <a:blip r:embed="rId2"/>
          <a:stretch>
            <a:fillRect/>
          </a:stretch>
        </p:blipFill>
        <p:spPr>
          <a:xfrm>
            <a:off x="599097" y="1857374"/>
            <a:ext cx="6130315" cy="3143251"/>
          </a:xfrm>
          <a:prstGeom prst="rect">
            <a:avLst/>
          </a:prstGeom>
        </p:spPr>
      </p:pic>
    </p:spTree>
    <p:extLst>
      <p:ext uri="{BB962C8B-B14F-4D97-AF65-F5344CB8AC3E}">
        <p14:creationId xmlns:p14="http://schemas.microsoft.com/office/powerpoint/2010/main" val="2346407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7B13B-0ECA-7546-A2F0-0686B7EF31C9}"/>
              </a:ext>
            </a:extLst>
          </p:cNvPr>
          <p:cNvSpPr>
            <a:spLocks noGrp="1"/>
          </p:cNvSpPr>
          <p:nvPr>
            <p:ph type="title"/>
          </p:nvPr>
        </p:nvSpPr>
        <p:spPr>
          <a:xfrm>
            <a:off x="1247495" y="150424"/>
            <a:ext cx="9692640" cy="1397124"/>
          </a:xfrm>
        </p:spPr>
        <p:txBody>
          <a:bodyPr>
            <a:normAutofit/>
          </a:bodyPr>
          <a:lstStyle/>
          <a:p>
            <a:r>
              <a:rPr lang="en-US" dirty="0"/>
              <a:t>Other books that represent genders’ equally</a:t>
            </a:r>
          </a:p>
        </p:txBody>
      </p:sp>
      <p:pic>
        <p:nvPicPr>
          <p:cNvPr id="14" name="Picture 14" descr="A picture containing map&#10;&#10;Description automatically generated">
            <a:extLst>
              <a:ext uri="{FF2B5EF4-FFF2-40B4-BE49-F238E27FC236}">
                <a16:creationId xmlns:a16="http://schemas.microsoft.com/office/drawing/2014/main" id="{4354960D-7786-48E9-BB5D-8E672B51771D}"/>
              </a:ext>
            </a:extLst>
          </p:cNvPr>
          <p:cNvPicPr>
            <a:picLocks noGrp="1" noChangeAspect="1"/>
          </p:cNvPicPr>
          <p:nvPr>
            <p:ph sz="half" idx="1"/>
          </p:nvPr>
        </p:nvPicPr>
        <p:blipFill>
          <a:blip r:embed="rId2"/>
          <a:stretch>
            <a:fillRect/>
          </a:stretch>
        </p:blipFill>
        <p:spPr>
          <a:xfrm>
            <a:off x="1586368" y="1686119"/>
            <a:ext cx="2652623" cy="2681377"/>
          </a:xfrm>
        </p:spPr>
      </p:pic>
      <p:pic>
        <p:nvPicPr>
          <p:cNvPr id="16" name="Picture 16" descr="A picture containing text&#10;&#10;Description automatically generated">
            <a:extLst>
              <a:ext uri="{FF2B5EF4-FFF2-40B4-BE49-F238E27FC236}">
                <a16:creationId xmlns:a16="http://schemas.microsoft.com/office/drawing/2014/main" id="{9BD8991E-90DF-4B4F-8243-795276D0D555}"/>
              </a:ext>
            </a:extLst>
          </p:cNvPr>
          <p:cNvPicPr>
            <a:picLocks noGrp="1" noChangeAspect="1"/>
          </p:cNvPicPr>
          <p:nvPr>
            <p:ph sz="half" idx="2"/>
          </p:nvPr>
        </p:nvPicPr>
        <p:blipFill>
          <a:blip r:embed="rId3"/>
          <a:stretch>
            <a:fillRect/>
          </a:stretch>
        </p:blipFill>
        <p:spPr>
          <a:xfrm>
            <a:off x="5082430" y="1700167"/>
            <a:ext cx="2407248" cy="2755451"/>
          </a:xfrm>
        </p:spPr>
      </p:pic>
      <p:sp>
        <p:nvSpPr>
          <p:cNvPr id="15" name="TextBox 14">
            <a:extLst>
              <a:ext uri="{FF2B5EF4-FFF2-40B4-BE49-F238E27FC236}">
                <a16:creationId xmlns:a16="http://schemas.microsoft.com/office/drawing/2014/main" id="{9411FBE8-F06A-4EE5-A5C8-2AB23D3C1125}"/>
              </a:ext>
            </a:extLst>
          </p:cNvPr>
          <p:cNvSpPr txBox="1"/>
          <p:nvPr/>
        </p:nvSpPr>
        <p:spPr>
          <a:xfrm>
            <a:off x="1672912" y="4367496"/>
            <a:ext cx="27432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Wiritten by </a:t>
            </a:r>
            <a:r>
              <a:rPr lang="en-US" dirty="0" err="1"/>
              <a:t>Ibtihaj</a:t>
            </a:r>
            <a:r>
              <a:rPr lang="en-US" dirty="0">
                <a:ea typeface="+mn-lt"/>
                <a:cs typeface="+mn-lt"/>
              </a:rPr>
              <a:t> Muhammad, a young girl who wears her new ocean blue hijab must find new forms of strength as some of her classmates are not so kind.</a:t>
            </a:r>
            <a:endParaRPr lang="en-US" dirty="0"/>
          </a:p>
        </p:txBody>
      </p:sp>
      <p:sp>
        <p:nvSpPr>
          <p:cNvPr id="17" name="TextBox 16">
            <a:extLst>
              <a:ext uri="{FF2B5EF4-FFF2-40B4-BE49-F238E27FC236}">
                <a16:creationId xmlns:a16="http://schemas.microsoft.com/office/drawing/2014/main" id="{9E796B81-3F79-4E05-9876-9575DB585932}"/>
              </a:ext>
            </a:extLst>
          </p:cNvPr>
          <p:cNvSpPr txBox="1"/>
          <p:nvPr/>
        </p:nvSpPr>
        <p:spPr>
          <a:xfrm>
            <a:off x="4684144" y="4455618"/>
            <a:ext cx="364897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Written by </a:t>
            </a:r>
            <a:r>
              <a:rPr lang="en-US" dirty="0">
                <a:ea typeface="+mn-lt"/>
                <a:cs typeface="+mn-lt"/>
              </a:rPr>
              <a:t>Craig </a:t>
            </a:r>
            <a:r>
              <a:rPr lang="en-US" dirty="0" err="1">
                <a:ea typeface="+mn-lt"/>
                <a:cs typeface="+mn-lt"/>
              </a:rPr>
              <a:t>Pomranz</a:t>
            </a:r>
            <a:r>
              <a:rPr lang="en-US" dirty="0">
                <a:ea typeface="+mn-lt"/>
                <a:cs typeface="+mn-lt"/>
              </a:rPr>
              <a:t>, a young boy who has an idea to make his father a scarf for his birthday even though the other kids think it is girly to knit. One day his talents are needed in the school pageant and the students notice how handy knitting is.</a:t>
            </a:r>
            <a:endParaRPr lang="en-US" dirty="0"/>
          </a:p>
        </p:txBody>
      </p:sp>
      <p:pic>
        <p:nvPicPr>
          <p:cNvPr id="18" name="Picture 18" descr="A picture containing text&#10;&#10;Description automatically generated">
            <a:extLst>
              <a:ext uri="{FF2B5EF4-FFF2-40B4-BE49-F238E27FC236}">
                <a16:creationId xmlns:a16="http://schemas.microsoft.com/office/drawing/2014/main" id="{06D65B5E-3D34-4937-9199-5CEFA8D52533}"/>
              </a:ext>
            </a:extLst>
          </p:cNvPr>
          <p:cNvPicPr>
            <a:picLocks noChangeAspect="1"/>
          </p:cNvPicPr>
          <p:nvPr/>
        </p:nvPicPr>
        <p:blipFill>
          <a:blip r:embed="rId4"/>
          <a:stretch>
            <a:fillRect/>
          </a:stretch>
        </p:blipFill>
        <p:spPr>
          <a:xfrm>
            <a:off x="8333117" y="1685273"/>
            <a:ext cx="2743200" cy="2135981"/>
          </a:xfrm>
          <a:prstGeom prst="rect">
            <a:avLst/>
          </a:prstGeom>
        </p:spPr>
      </p:pic>
      <p:sp>
        <p:nvSpPr>
          <p:cNvPr id="19" name="TextBox 18">
            <a:extLst>
              <a:ext uri="{FF2B5EF4-FFF2-40B4-BE49-F238E27FC236}">
                <a16:creationId xmlns:a16="http://schemas.microsoft.com/office/drawing/2014/main" id="{DCABE18C-B2A1-4E06-B625-1E3ADECEF2DB}"/>
              </a:ext>
            </a:extLst>
          </p:cNvPr>
          <p:cNvSpPr txBox="1"/>
          <p:nvPr/>
        </p:nvSpPr>
        <p:spPr>
          <a:xfrm>
            <a:off x="8333117" y="3916738"/>
            <a:ext cx="274320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Written by </a:t>
            </a:r>
            <a:r>
              <a:rPr lang="en-US" dirty="0">
                <a:ea typeface="+mn-lt"/>
                <a:cs typeface="+mn-lt"/>
              </a:rPr>
              <a:t>Sarah Savage and Fox Fisher, a child named Tiny likes dressing any which way but hates the question "Are you a girl or boy?" This book is a great intro into gender identity </a:t>
            </a:r>
            <a:endParaRPr lang="en-US" dirty="0"/>
          </a:p>
        </p:txBody>
      </p:sp>
    </p:spTree>
    <p:extLst>
      <p:ext uri="{BB962C8B-B14F-4D97-AF65-F5344CB8AC3E}">
        <p14:creationId xmlns:p14="http://schemas.microsoft.com/office/powerpoint/2010/main" val="3191267209"/>
      </p:ext>
    </p:extLst>
  </p:cSld>
  <p:clrMapOvr>
    <a:overrideClrMapping bg1="dk1" tx1="lt1" bg2="dk2" tx2="lt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TIMING" val="|6"/>
</p:tagLst>
</file>

<file path=ppt/theme/theme1.xml><?xml version="1.0" encoding="utf-8"?>
<a:theme xmlns:a="http://schemas.openxmlformats.org/drawingml/2006/main" name="View">
  <a:themeElements>
    <a:clrScheme name="View">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1710</TotalTime>
  <Words>2101</Words>
  <Application>Microsoft Macintosh PowerPoint</Application>
  <PresentationFormat>Widescreen</PresentationFormat>
  <Paragraphs>88</Paragraphs>
  <Slides>14</Slides>
  <Notes>8</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Century Schoolbook</vt:lpstr>
      <vt:lpstr>Courier New</vt:lpstr>
      <vt:lpstr>Times New Roman</vt:lpstr>
      <vt:lpstr>Wingdings 2</vt:lpstr>
      <vt:lpstr>View</vt:lpstr>
      <vt:lpstr>Gender Representation in Children’s books   2021</vt:lpstr>
      <vt:lpstr>Changing world </vt:lpstr>
      <vt:lpstr>Equal gender representation takes the spotlight in children's literature  </vt:lpstr>
      <vt:lpstr>Why is this so important?</vt:lpstr>
      <vt:lpstr>Within the mind of a child</vt:lpstr>
      <vt:lpstr>Gender Identity </vt:lpstr>
      <vt:lpstr>Minimal equal gender representation in children’s books in the past</vt:lpstr>
      <vt:lpstr>New age of books</vt:lpstr>
      <vt:lpstr>Other books that represent genders’ equally</vt:lpstr>
      <vt:lpstr>Why this change in literature is so important </vt:lpstr>
      <vt:lpstr>Exposure to the beauty of individualism </vt:lpstr>
      <vt:lpstr>Conclusion</vt:lpstr>
      <vt:lpstr>Work Cited</vt:lpstr>
      <vt:lpstr>Work Cited Continued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Representation in Children’s book in 2021</dc:title>
  <dc:creator>Lizzy Bruhn</dc:creator>
  <cp:lastModifiedBy>Til Turner</cp:lastModifiedBy>
  <cp:revision>303</cp:revision>
  <dcterms:created xsi:type="dcterms:W3CDTF">2021-10-20T23:49:05Z</dcterms:created>
  <dcterms:modified xsi:type="dcterms:W3CDTF">2024-06-12T13:46:12Z</dcterms:modified>
</cp:coreProperties>
</file>